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79" r:id="rId2"/>
    <p:sldId id="256" r:id="rId3"/>
    <p:sldId id="337" r:id="rId4"/>
    <p:sldId id="371" r:id="rId5"/>
    <p:sldId id="338" r:id="rId6"/>
    <p:sldId id="340" r:id="rId7"/>
    <p:sldId id="364" r:id="rId8"/>
    <p:sldId id="366" r:id="rId9"/>
    <p:sldId id="367" r:id="rId10"/>
    <p:sldId id="368" r:id="rId11"/>
    <p:sldId id="365" r:id="rId12"/>
    <p:sldId id="369" r:id="rId13"/>
    <p:sldId id="370" r:id="rId14"/>
    <p:sldId id="372" r:id="rId15"/>
    <p:sldId id="363" r:id="rId16"/>
    <p:sldId id="342" r:id="rId17"/>
    <p:sldId id="349" r:id="rId18"/>
    <p:sldId id="350" r:id="rId19"/>
    <p:sldId id="351" r:id="rId20"/>
    <p:sldId id="352" r:id="rId21"/>
    <p:sldId id="353" r:id="rId22"/>
    <p:sldId id="343" r:id="rId23"/>
    <p:sldId id="355" r:id="rId24"/>
    <p:sldId id="356" r:id="rId25"/>
    <p:sldId id="357" r:id="rId26"/>
    <p:sldId id="358" r:id="rId27"/>
    <p:sldId id="374" r:id="rId28"/>
    <p:sldId id="360" r:id="rId29"/>
    <p:sldId id="373" r:id="rId30"/>
    <p:sldId id="361" r:id="rId31"/>
    <p:sldId id="375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9927F-3F3C-40D5-88E9-4D23F5307F4D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E9809-E0BD-4CF4-A5E9-422E7F5A22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803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059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3F978-D487-40FC-81CE-CB0948497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91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72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807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DB3E4-5D69-D2BB-091F-8A88E7E1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890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1C007-8111-893D-4AF9-857C9365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768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203A5-F335-2602-AAD7-19ECCCEE3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685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5819-6142-6DDD-B558-80532DBEE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268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A9935-C35E-89DA-D62D-E6E07CDFC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137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7681D-1C30-D476-FE36-484E9459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414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1042F-0C55-27FB-C81A-DDB7804BC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124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E379A-5A7C-7282-8432-C869B5724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728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79E08-6D98-857B-64AD-8D93DAB0F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384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DE7FC-D72F-A1C3-508E-037E3017A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353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65EA4-AF33-CFD8-023F-A4102EEB0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474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6D912-FA8B-5765-269A-1E7029E08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683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62661-DAE7-3FD3-1E90-980565233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7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46E4F-0414-29F2-0F94-E33EB11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647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E94EB-8622-BA7F-ED96-5EB7B10B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006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31480-48FE-B562-29D7-550431DB5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943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B412A-1BB6-315E-A9A0-584F5588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852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338A-250B-A5C9-B45D-3A3CD0FCA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2259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7C765-E7FE-26D4-376D-0F362055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706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14C7E-0123-8E2F-78D4-1CDCD9D2B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6758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9C306-8374-4D4F-D970-834C25B1A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390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EBCAF-D465-64D0-A33F-E549A2DAD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818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EAF5A-BFA9-3640-52A0-BD24AD2E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3270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BFF4-F173-C4E5-FEDA-42D97D10F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9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05A3C-0F18-4A48-9F00-8C1482B8D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63798A-1425-44B4-BCEB-C07805791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167AF6-3F6D-4B8E-AB07-E2F89984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45A8E2-1BBA-4234-8CE8-057A1EC5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9501E6-4F48-4F26-A1EB-1E7A8B8B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2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8010A-37DF-46DD-BD29-34ECD0F60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63B0A-660C-4C5E-B887-F8E75A718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095E10-343C-4878-BDED-D11691868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F5AD0B-5432-427A-9C8B-FD4C65FE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0B67C6-2A11-4B61-8A2B-06CA79B6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63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4E608-744A-4CA4-9ADB-B07A2154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EB82E-FDF4-491A-B0C5-41F150340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49685D-72FB-4942-AA41-C5AB05B0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0DE9D4-E596-4AE0-BFA7-5A6E8997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4DB6EF-B0BA-4E74-9EAC-204323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02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9C757-3390-4356-B6A3-D592B68DE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63F140-8D36-421D-911A-17E80FEA4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159271-A64F-4963-A953-FABBCAA6E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DCDB98-3A11-4826-B0CD-448A4862E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919BC3-F894-4A9F-8907-42FF7773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9DD065-2003-4E55-B281-F04201487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54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29BF-1BB0-4369-9CDB-E3C578A00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626872-303E-4CFA-9B73-919C4C88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4B4D97-667F-4326-9A11-931687BD3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496F791-0DA9-4749-AEEA-739B1529B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A61DF4-68EE-4714-A1F1-46C1EB946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39F288B-9E10-4FBE-8EFF-88028AECF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1E6DEF-46EB-40B7-B311-65F7D7AC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809818-F59D-472A-BEC2-F3D577E3B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65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47024-190E-48D0-8105-AABA0760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C470595-0028-4F53-A4A0-6A09546F3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CE87A7-7350-42F6-B296-602398BC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64E9915-D2EE-4D9D-9188-AA51B63D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34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C74E0C9-F04F-436E-8673-7C7CBA281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35922CC-2552-4E87-B173-CAF4665C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173072-AEA4-45A6-A57D-5488079BD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0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C4CE3-88D7-4F21-8088-A9E8C6AB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A1B8B-5166-4A34-A008-EABB452E8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3A1821-0DF9-4F57-B373-15E1D3B3E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B885A0-0AFD-4EFE-9E41-968F2C7D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96211C-8785-4308-BE2F-5C5A0308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DBECA6-2CCC-4F43-BF28-6AC9A85C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78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5C33B-1F8C-4246-A84E-CEB7FEF8E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6FF5DD1-9194-4179-98BE-9783E8926C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E4CBE4-D78B-45CA-B535-39E662A33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9CB091-6019-4771-A1BB-8D61708A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14DACD-0587-4A18-B9AB-1875299F6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B81DEB-4025-4AA9-A59E-46F8E908D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77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8D94D-444F-4B13-80DE-0A3D5FB6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2E3C60-2AB5-498F-8DA2-DF895D467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E21975-B34E-46DC-A9D5-19D54D8F9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170BAB-07C3-4321-91B5-3F8359AD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AEC43F-FB6E-426D-9CE8-C778DF3D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32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F31B3A-56E8-4B55-BEF1-4E0AD882B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880A9C-93AD-423A-9F14-8DF7A5FDC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34C2DD-0859-493E-BBEC-01482937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AB157-CBF0-4D87-AD3B-DB197A88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4E431D-1BB7-4418-9E2D-731ED8A3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04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94F860A-4048-4504-ACBD-BBC740E75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6D94F0C-13C9-4B72-9636-20C0611C2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042946-82A1-4E09-9360-680A6E62D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91C01-B33E-400A-A26A-000368575E8C}" type="datetimeFigureOut">
              <a:rPr lang="pt-BR" smtClean="0"/>
              <a:t>05/02/2025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8FE96C-63AF-4999-BE3C-341963C35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FDA29E-4CF5-4CEC-A9E0-D4FDC75CD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8277C-FBB7-4785-8437-556D96356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81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iannina.es@gmail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gp.cnpq.br/dgp/faces/consulta/consulta_parametrizada.js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Giannina.es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D9D5D-762A-4089-A40F-CB3DCC051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1AC2272-C6BF-4536-8EBE-D52055BCF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8325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E1218-720D-45BF-B5C8-34A7E34FD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0945" y="1324305"/>
            <a:ext cx="12139488" cy="17678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DEBATES INTERSECCIONAIS NA EDUCAÇÃO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3" y="3475925"/>
            <a:ext cx="12192000" cy="16557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Giannina do Espírito Santo</a:t>
            </a:r>
          </a:p>
          <a:p>
            <a:pPr>
              <a:lnSpc>
                <a:spcPct val="110000"/>
              </a:lnSpc>
            </a:pP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giannina.es@gmail.com</a:t>
            </a: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ector reto 4"/>
          <p:cNvCxnSpPr/>
          <p:nvPr/>
        </p:nvCxnSpPr>
        <p:spPr>
          <a:xfrm>
            <a:off x="3" y="3318640"/>
            <a:ext cx="12184114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94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AA5911FF-3050-47A4-B9B9-A461678B1AC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OBJETIVO</a:t>
            </a:r>
          </a:p>
        </p:txBody>
      </p:sp>
      <p:cxnSp>
        <p:nvCxnSpPr>
          <p:cNvPr id="21" name="Conector reto 20"/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/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C0D13C-1709-4BDE-9FBD-3498E12D1C46}"/>
              </a:ext>
            </a:extLst>
          </p:cNvPr>
          <p:cNvSpPr txBox="1"/>
          <p:nvPr/>
        </p:nvSpPr>
        <p:spPr>
          <a:xfrm>
            <a:off x="849318" y="2855869"/>
            <a:ext cx="108486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Apresentar o cenário educacional brasileiro, considerando as legislações a partir do prisma interseccional.</a:t>
            </a:r>
          </a:p>
          <a:p>
            <a:pPr algn="just"/>
            <a:endParaRPr lang="pt-BR" altLang="pt-B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565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9E9A0-515F-2AA5-8680-4C5D6E0B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36FB5FFD-B914-825C-DFF2-2578F7029CA8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SUMÁRIO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EFEFAE1-FD41-406E-8C41-20796A2FEAB2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FF48689B-3ADD-C9F4-5D75-BE819E9FFEEC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5F0E84C-D9A1-B164-2923-3F83A026F520}"/>
              </a:ext>
            </a:extLst>
          </p:cNvPr>
          <p:cNvSpPr txBox="1"/>
          <p:nvPr/>
        </p:nvSpPr>
        <p:spPr>
          <a:xfrm>
            <a:off x="849318" y="1516377"/>
            <a:ext cx="108486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Ponto de partida</a:t>
            </a:r>
          </a:p>
          <a:p>
            <a:pPr algn="just"/>
            <a:r>
              <a:rPr lang="pt-BR" alt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Cenário</a:t>
            </a:r>
          </a:p>
          <a:p>
            <a:pPr algn="just"/>
            <a:r>
              <a:rPr lang="pt-BR" sz="2400" dirty="0"/>
              <a:t>Algumas referências legais</a:t>
            </a:r>
          </a:p>
          <a:p>
            <a:pPr algn="just"/>
            <a:r>
              <a:rPr lang="pt-BR" sz="2400" dirty="0"/>
              <a:t>Estudos realizados – Panoramas interseccionais</a:t>
            </a:r>
          </a:p>
          <a:p>
            <a:pPr algn="just"/>
            <a:r>
              <a:rPr lang="pt-BR" sz="2400" dirty="0"/>
              <a:t>Caminhos percorridos – Estudo 1</a:t>
            </a:r>
          </a:p>
          <a:p>
            <a:pPr algn="just"/>
            <a:r>
              <a:rPr lang="pt-BR" sz="2400" dirty="0"/>
              <a:t>O que foi encontrado – Estudo 1</a:t>
            </a:r>
          </a:p>
          <a:p>
            <a:pPr algn="just"/>
            <a:r>
              <a:rPr lang="pt-BR" sz="2400" dirty="0"/>
              <a:t>Caminhos percorridos – Estudo 2</a:t>
            </a:r>
          </a:p>
          <a:p>
            <a:pPr algn="just"/>
            <a:r>
              <a:rPr lang="pt-BR" sz="2400" dirty="0"/>
              <a:t>O que foi encontrado – Estudo 2</a:t>
            </a:r>
          </a:p>
          <a:p>
            <a:pPr algn="just"/>
            <a:r>
              <a:rPr lang="pt-BR" sz="2400" dirty="0"/>
              <a:t>Estudos em andamento</a:t>
            </a:r>
          </a:p>
          <a:p>
            <a:pPr algn="just"/>
            <a:r>
              <a:rPr lang="pt-BR" sz="2400" dirty="0"/>
              <a:t>Finalizando</a:t>
            </a:r>
          </a:p>
        </p:txBody>
      </p:sp>
    </p:spTree>
    <p:extLst>
      <p:ext uri="{BB962C8B-B14F-4D97-AF65-F5344CB8AC3E}">
        <p14:creationId xmlns:p14="http://schemas.microsoft.com/office/powerpoint/2010/main" val="369276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AA5911FF-3050-47A4-B9B9-A461678B1AC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PONTO DE PARTIDA</a:t>
            </a:r>
          </a:p>
        </p:txBody>
      </p:sp>
      <p:cxnSp>
        <p:nvCxnSpPr>
          <p:cNvPr id="21" name="Conector reto 20"/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/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C0D13C-1709-4BDE-9FBD-3498E12D1C46}"/>
              </a:ext>
            </a:extLst>
          </p:cNvPr>
          <p:cNvSpPr txBox="1"/>
          <p:nvPr/>
        </p:nvSpPr>
        <p:spPr>
          <a:xfrm>
            <a:off x="392410" y="922227"/>
            <a:ext cx="414239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Breve histórico</a:t>
            </a:r>
          </a:p>
          <a:p>
            <a:pPr marL="800100" lvl="1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Jesuítas</a:t>
            </a:r>
          </a:p>
          <a:p>
            <a:pPr marL="800100" lvl="1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Resistência de Portugal para implementação da educação superior</a:t>
            </a:r>
          </a:p>
          <a:p>
            <a:pPr marL="800100" lvl="1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Formação militar</a:t>
            </a:r>
          </a:p>
          <a:p>
            <a:pPr marL="800100" lvl="1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Subordinação à cultura europeia</a:t>
            </a:r>
          </a:p>
          <a:p>
            <a:pPr marL="800100" lvl="1" indent="-342900" algn="just">
              <a:buFontTx/>
              <a:buChar char="-"/>
            </a:pPr>
            <a:r>
              <a:rPr lang="pt-BR" alt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Ensino superior voltado para classes média e alta</a:t>
            </a:r>
          </a:p>
          <a:p>
            <a:pPr lvl="1" algn="just"/>
            <a:endParaRPr lang="pt-BR" altLang="pt-B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 Padres jesuítas ensinando nativos">
            <a:extLst>
              <a:ext uri="{FF2B5EF4-FFF2-40B4-BE49-F238E27FC236}">
                <a16:creationId xmlns:a16="http://schemas.microsoft.com/office/drawing/2014/main" id="{74D91A0F-0FB6-B9DA-0971-49AB1D22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727" y="1253638"/>
            <a:ext cx="3810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Educação no Brasil nos Séculos XX e XVI | Laboratório de Ensino e  Material Didático">
            <a:extLst>
              <a:ext uri="{FF2B5EF4-FFF2-40B4-BE49-F238E27FC236}">
                <a16:creationId xmlns:a16="http://schemas.microsoft.com/office/drawing/2014/main" id="{3D8B95C5-8BC6-E54C-941E-654B06C92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013" y="3838904"/>
            <a:ext cx="3389604" cy="239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ra entender a história... ISSN 2179-4111: A educação no Brasil na  primeira metade do século XX.">
            <a:extLst>
              <a:ext uri="{FF2B5EF4-FFF2-40B4-BE49-F238E27FC236}">
                <a16:creationId xmlns:a16="http://schemas.microsoft.com/office/drawing/2014/main" id="{C98839AB-CAD3-D148-9CF0-2C2B3779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174" y="3848380"/>
            <a:ext cx="3662872" cy="239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51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AA5911FF-3050-47A4-B9B9-A461678B1AC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CENÁRIO</a:t>
            </a:r>
          </a:p>
        </p:txBody>
      </p:sp>
      <p:cxnSp>
        <p:nvCxnSpPr>
          <p:cNvPr id="21" name="Conector reto 20"/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/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C0D13C-1709-4BDE-9FBD-3498E12D1C46}"/>
              </a:ext>
            </a:extLst>
          </p:cNvPr>
          <p:cNvSpPr txBox="1"/>
          <p:nvPr/>
        </p:nvSpPr>
        <p:spPr>
          <a:xfrm>
            <a:off x="671652" y="1485599"/>
            <a:ext cx="736544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Escola - instituição social fundamental para o processo formativo dos sujeitos</a:t>
            </a:r>
          </a:p>
          <a:p>
            <a:pPr algn="just"/>
            <a:endParaRPr lang="pt-BR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pt-BR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Princípio norteador - Espaço para debates críticos</a:t>
            </a:r>
          </a:p>
          <a:p>
            <a:pPr algn="just"/>
            <a:endParaRPr lang="pt-BR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kern="100" dirty="0">
                <a:ea typeface="Calibri" panose="020F0502020204030204" pitchFamily="34" charset="0"/>
                <a:cs typeface="Times New Roman" panose="02020603050405020304" pitchFamily="18" charset="0"/>
              </a:rPr>
              <a:t>Dificuldades em curso, levando algumas vezes a:</a:t>
            </a:r>
          </a:p>
          <a:p>
            <a:pPr algn="just"/>
            <a:endParaRPr lang="pt-BR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pt-BR" kern="100" dirty="0">
                <a:ea typeface="Calibri" panose="020F0502020204030204" pitchFamily="34" charset="0"/>
                <a:cs typeface="Times New Roman" panose="02020603050405020304" pitchFamily="18" charset="0"/>
              </a:rPr>
              <a:t>Escolas como palco de disputas políticas e ideológicas</a:t>
            </a:r>
          </a:p>
          <a:p>
            <a:pPr marL="285750" indent="-285750" algn="just">
              <a:buFontTx/>
              <a:buChar char="-"/>
            </a:pPr>
            <a:r>
              <a:rPr lang="pt-BR" kern="100" dirty="0">
                <a:ea typeface="Calibri" panose="020F0502020204030204" pitchFamily="34" charset="0"/>
                <a:cs typeface="Times New Roman" panose="02020603050405020304" pitchFamily="18" charset="0"/>
              </a:rPr>
              <a:t>Reproduzindo desigualdades</a:t>
            </a:r>
          </a:p>
          <a:p>
            <a:pPr marL="285750" indent="-285750" algn="just">
              <a:buFontTx/>
              <a:buChar char="-"/>
            </a:pPr>
            <a:r>
              <a:rPr lang="pt-BR" kern="100" dirty="0">
                <a:ea typeface="Calibri" panose="020F0502020204030204" pitchFamily="34" charset="0"/>
                <a:cs typeface="Times New Roman" panose="02020603050405020304" pitchFamily="18" charset="0"/>
              </a:rPr>
              <a:t>Reafirmando preconceitos</a:t>
            </a:r>
          </a:p>
          <a:p>
            <a:pPr marL="285750" indent="-285750" algn="just">
              <a:buFontTx/>
              <a:buChar char="-"/>
            </a:pPr>
            <a:r>
              <a:rPr lang="pt-BR" kern="100" dirty="0">
                <a:ea typeface="Calibri" panose="020F0502020204030204" pitchFamily="34" charset="0"/>
                <a:cs typeface="Times New Roman" panose="02020603050405020304" pitchFamily="18" charset="0"/>
              </a:rPr>
              <a:t>Apagamento de diferenças</a:t>
            </a:r>
          </a:p>
          <a:p>
            <a:pPr marL="285750" indent="-285750" algn="just">
              <a:buFontTx/>
              <a:buChar char="-"/>
            </a:pPr>
            <a:endParaRPr lang="pt-BR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/>
              <a:t> </a:t>
            </a:r>
          </a:p>
        </p:txBody>
      </p:sp>
      <p:pic>
        <p:nvPicPr>
          <p:cNvPr id="2050" name="Picture 2" descr="Rejeitadas pelo governo Lula, escolas cívico-milit... | VEJA">
            <a:extLst>
              <a:ext uri="{FF2B5EF4-FFF2-40B4-BE49-F238E27FC236}">
                <a16:creationId xmlns:a16="http://schemas.microsoft.com/office/drawing/2014/main" id="{5C355022-DAC8-8F2E-8C14-9EC655CED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091" y="1927625"/>
            <a:ext cx="3246923" cy="24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ddad exige direito de resposta contra Bolsonaro por fake news de &quot;Kit gay&quot;  - Lula">
            <a:extLst>
              <a:ext uri="{FF2B5EF4-FFF2-40B4-BE49-F238E27FC236}">
                <a16:creationId xmlns:a16="http://schemas.microsoft.com/office/drawing/2014/main" id="{6FC96309-19CC-390E-A2AD-B0A25A814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091" y="4586150"/>
            <a:ext cx="3262688" cy="168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eus filhos estão apanhando e se separando dos amiguinhos por política'">
            <a:extLst>
              <a:ext uri="{FF2B5EF4-FFF2-40B4-BE49-F238E27FC236}">
                <a16:creationId xmlns:a16="http://schemas.microsoft.com/office/drawing/2014/main" id="{D9F9D879-479F-1316-065F-2EB0A1592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646" y="4569837"/>
            <a:ext cx="3028449" cy="170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ESIGUALDADE SOCIAL E ACESSO À EDUCAÇÃO | Denner Goncalves">
            <a:extLst>
              <a:ext uri="{FF2B5EF4-FFF2-40B4-BE49-F238E27FC236}">
                <a16:creationId xmlns:a16="http://schemas.microsoft.com/office/drawing/2014/main" id="{6C33528E-4908-37B8-7AC5-933D0BCC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596" y="4061874"/>
            <a:ext cx="3105054" cy="232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8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6FB7-1AED-09BF-2268-F7753018F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12C76978-1896-20D7-2804-7140855E50CA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ED1B71B-8C3B-30A5-8CDB-47A5D09E2BC7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02BA5D24-0DA2-A84B-D7ED-1EC2031231DC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D0650D-C145-D564-ABEC-7EF879092643}"/>
              </a:ext>
            </a:extLst>
          </p:cNvPr>
          <p:cNvSpPr txBox="1"/>
          <p:nvPr/>
        </p:nvSpPr>
        <p:spPr>
          <a:xfrm>
            <a:off x="671652" y="1485599"/>
            <a:ext cx="1104212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Alguns documentos relevantes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para alicerçar o debate:</a:t>
            </a:r>
          </a:p>
          <a:p>
            <a:pPr algn="just"/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Constituição Federal de 1988; Lei nº 9.394/1996 – LDB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Parâmetros Curriculares Nacionais; </a:t>
            </a:r>
            <a:r>
              <a:rPr lang="pt-BR" sz="2200" b="0" i="0" u="none" strike="noStrike" dirty="0">
                <a:effectLst/>
              </a:rPr>
              <a:t>Lei  nº 10.639/2003 – </a:t>
            </a:r>
            <a:r>
              <a:rPr lang="pt-BR" sz="2200" b="0" i="0" dirty="0">
                <a:effectLst/>
              </a:rPr>
              <a:t>Inclui no currículo oficial da rede de ensino a obrigatoriedade da temática “História e Cultura Afro-Brasileira“;</a:t>
            </a:r>
            <a:r>
              <a:rPr lang="pt-BR" sz="2200" b="0" i="0" u="none" strike="noStrike" dirty="0">
                <a:effectLst/>
              </a:rPr>
              <a:t> Resolução CNE/CP n.º 1/2004 – </a:t>
            </a:r>
            <a:r>
              <a:rPr lang="pt-BR" sz="2200" b="0" i="0" dirty="0">
                <a:effectLst/>
              </a:rPr>
              <a:t>Diretrizes Curriculares Nacionais para a Educação das Relações Étnico-Raciais;</a:t>
            </a:r>
            <a:r>
              <a:rPr lang="pt-BR" sz="2200" b="0" i="0" u="none" strike="noStrike" dirty="0">
                <a:effectLst/>
              </a:rPr>
              <a:t> Lei n.º 11.645/2008 – Inclusão da História e Cultura Afro-Brasileira e Indígena; 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Plano Nacional em Educação de Direitos Humanos;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pt-BR" sz="2200" i="0" dirty="0">
                <a:effectLst/>
              </a:rPr>
              <a:t>ei nº 12.288/2010 – </a:t>
            </a:r>
            <a:r>
              <a:rPr lang="pt-BR" sz="2200" b="0" i="0" dirty="0">
                <a:effectLst/>
              </a:rPr>
              <a:t>Estatuto da Igualdade Racial;</a:t>
            </a:r>
            <a:r>
              <a:rPr lang="pt-BR" sz="2200" i="0" dirty="0">
                <a:effectLst/>
              </a:rPr>
              <a:t> Lei nº 12.711/2012 –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t-BR" sz="2200" b="0" i="0" dirty="0">
                <a:effectLst/>
              </a:rPr>
              <a:t>ngresso nas universidades federais e nas instituições federais de ensino técnico de nível médio; Lei n</a:t>
            </a:r>
            <a:r>
              <a:rPr lang="pt-BR" sz="2200" i="0" dirty="0">
                <a:effectLst/>
              </a:rPr>
              <a:t>º</a:t>
            </a:r>
            <a:r>
              <a:rPr lang="pt-BR" sz="2200" b="0" i="0" dirty="0">
                <a:effectLst/>
              </a:rPr>
              <a:t> 12.990/2014 – </a:t>
            </a:r>
            <a:r>
              <a:rPr lang="pt-BR" sz="22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Reserva aos negros 20% das vagas oferecidas nos concursos públicos</a:t>
            </a:r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pt-BR" sz="2200" b="0" i="0" dirty="0">
                <a:effectLst/>
              </a:rPr>
              <a:t> </a:t>
            </a:r>
            <a:r>
              <a:rPr lang="pt-BR" sz="2200" b="0" i="0" u="none" strike="noStrike" dirty="0">
                <a:effectLst/>
              </a:rPr>
              <a:t>Lei nº 13.005/2014 – 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Plano Nacional de Educação; Base Nacional Comum Curricular; e </a:t>
            </a:r>
            <a:r>
              <a:rPr lang="pt-BR" sz="2200" b="0" i="0" dirty="0">
                <a:solidFill>
                  <a:srgbClr val="000000"/>
                </a:solidFill>
                <a:effectLst/>
              </a:rPr>
              <a:t>Lei </a:t>
            </a:r>
            <a:r>
              <a:rPr lang="pt-BR" sz="2200" b="0" i="0" u="none" strike="noStrike" dirty="0">
                <a:effectLst/>
              </a:rPr>
              <a:t>nº</a:t>
            </a:r>
            <a:r>
              <a:rPr lang="pt-BR" sz="2200" b="0" i="0" dirty="0">
                <a:solidFill>
                  <a:srgbClr val="000000"/>
                </a:solidFill>
                <a:effectLst/>
              </a:rPr>
              <a:t> 14.986/2024 – Incorpora a valorização das conquistas e vivências de mulheres nas áreas científica, social, artística, cultural, econômica e política</a:t>
            </a:r>
            <a:r>
              <a:rPr lang="pt-BR" sz="2200" b="0" i="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10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72ED-68F9-633B-13B4-5E3E47CD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05174929-D4FD-1F49-62F8-688AA0C1A065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35E43AA-3FB6-249E-D17D-F662102966DA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2F3382DD-2DD9-B514-C0E2-4EA20EDFC82D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5576F84-9C38-F37B-3890-86CAA6651981}"/>
              </a:ext>
            </a:extLst>
          </p:cNvPr>
          <p:cNvSpPr txBox="1"/>
          <p:nvPr/>
        </p:nvSpPr>
        <p:spPr>
          <a:xfrm>
            <a:off x="270877" y="898452"/>
            <a:ext cx="809347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Constituição Federal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dirty="0">
                <a:effectLst/>
                <a:ea typeface="Calibri" panose="020F0502020204030204" pitchFamily="34" charset="0"/>
              </a:rPr>
              <a:t>m seu art. 3º, incisos I e IV, cita como objetivos fundamentais da República Federativa do Brasil “construir uma sociedade livre, justa e solidária” e “promover o bem de todos, sem preconceitos de origem, raça, sexo, cor, idade e quaisquer outras formas de discriminação” (Brasil, 1988). </a:t>
            </a:r>
          </a:p>
          <a:p>
            <a:pPr algn="just"/>
            <a:endParaRPr lang="pt-BR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Lélia Gonzalez (2020) aborda a existência de uma tripla discriminação da mulher negra, que limita a ascensão pessoal devido aos estereótipos gerados pelo racismo, sexismo e pobreza.</a:t>
            </a:r>
          </a:p>
          <a:p>
            <a:pPr algn="just"/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 err="1">
                <a:effectLst/>
                <a:ea typeface="Calibri" panose="020F0502020204030204" pitchFamily="34" charset="0"/>
              </a:rPr>
              <a:t>Sígolo</a:t>
            </a:r>
            <a:r>
              <a:rPr lang="pt-BR" sz="2200" dirty="0">
                <a:effectLst/>
                <a:ea typeface="Calibri" panose="020F0502020204030204" pitchFamily="34" charset="0"/>
              </a:rPr>
              <a:t> </a:t>
            </a:r>
            <a:r>
              <a:rPr lang="pt-BR" sz="2200" i="1" dirty="0">
                <a:effectLst/>
                <a:ea typeface="Calibri" panose="020F0502020204030204" pitchFamily="34" charset="0"/>
              </a:rPr>
              <a:t>et al</a:t>
            </a:r>
            <a:r>
              <a:rPr lang="pt-BR" sz="2200" dirty="0">
                <a:effectLst/>
                <a:ea typeface="Calibri" panose="020F0502020204030204" pitchFamily="34" charset="0"/>
              </a:rPr>
              <a:t>. (2021) corrobora afirmando que a desigualdade de gênero se soma à racial e à socioeconômica, uma vez que as mulheres negras, principalmente as provenientes de classes sociais mais desfavorecidas, são mais excluídas nas variadas dimensões da sociedade, incluindo a ciência e a educação. </a:t>
            </a:r>
            <a:endParaRPr 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998859-C958-9C13-A09F-2C80BE3B7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016" y="1454218"/>
            <a:ext cx="3485107" cy="439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6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DE885-A651-1B0C-B3FB-24D860D1D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A1E8170B-08D0-D355-2D77-608327FF5E2C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1A44B09-0042-62E9-B69C-7217917C7A7C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E05AAF21-8EF4-0513-DD49-9CBCC768B147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615A68-BB70-B796-E371-A9D236E45478}"/>
              </a:ext>
            </a:extLst>
          </p:cNvPr>
          <p:cNvSpPr txBox="1"/>
          <p:nvPr/>
        </p:nvSpPr>
        <p:spPr>
          <a:xfrm>
            <a:off x="690903" y="942054"/>
            <a:ext cx="8999608" cy="4406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Lei nº 9.394, Lei de Diretrizes e Bases da Educação (LDB), o art. 3º cita que o ensino deverá seguir alguns princípios, tais como:</a:t>
            </a: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I – igualdade de condições para o acesso e permanência na escola;</a:t>
            </a: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II – liberdade de aprender, ensinar, pesquisar e divulgar a cultura, o pensamento, a arte e o saber; </a:t>
            </a: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III – pluralismo de ideias e de concepções pedagógicas; e</a:t>
            </a: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IV – respeito à liberdade e apreço à tolerância (Brasil, 1996).</a:t>
            </a: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ell </a:t>
            </a:r>
            <a:r>
              <a:rPr lang="pt-BR" sz="22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hooks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(2021) advoga sobre a necessidade da educação entender as raízes do sistema estrutural, para que seja evitada a dominação para a manutenção de privilégios estabelecidos pelos detentores do poder.</a:t>
            </a:r>
          </a:p>
        </p:txBody>
      </p:sp>
      <p:pic>
        <p:nvPicPr>
          <p:cNvPr id="4" name="Imagem 3" descr="Uma imagem contendo mesa, abajur, computador, relógio&#10;&#10;Descrição gerada automaticamente">
            <a:extLst>
              <a:ext uri="{FF2B5EF4-FFF2-40B4-BE49-F238E27FC236}">
                <a16:creationId xmlns:a16="http://schemas.microsoft.com/office/drawing/2014/main" id="{5C8A56A2-1BEF-7D69-D146-DC575C841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510" y="4356510"/>
            <a:ext cx="2501490" cy="250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2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21AE3-A968-2474-4F1D-65E0342F8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AC8873D0-0971-366F-888B-8D2DCFF2E27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373DB536-F00F-ED1A-0AB9-863A817371C8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F9758771-116A-D2A2-AF35-C0C033823B14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2836E59-46DD-37B8-0871-A4A5CA22A7DE}"/>
              </a:ext>
            </a:extLst>
          </p:cNvPr>
          <p:cNvSpPr txBox="1"/>
          <p:nvPr/>
        </p:nvSpPr>
        <p:spPr>
          <a:xfrm>
            <a:off x="671652" y="1485599"/>
            <a:ext cx="1102636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dirty="0">
                <a:effectLst/>
                <a:ea typeface="Calibri" panose="020F0502020204030204" pitchFamily="34" charset="0"/>
              </a:rPr>
              <a:t>Os PCN foram os primeiros documentos oficiais a tratarem diretamente sobre a temática, explicitado no tema transversal de Orientação Sexual.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dirty="0">
                <a:effectLst/>
                <a:ea typeface="Calibri" panose="020F0502020204030204" pitchFamily="34" charset="0"/>
              </a:rPr>
              <a:t>“a Orientação Sexual na escola é um dos fatores que contribui para o conhecimento e valorização dos direitos sexuais e reprodutivos” (Brasil, 1998, p. 293).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dirty="0" err="1">
                <a:effectLst/>
                <a:ea typeface="Calibri" panose="020F0502020204030204" pitchFamily="34" charset="0"/>
              </a:rPr>
              <a:t>Patricia</a:t>
            </a:r>
            <a:r>
              <a:rPr lang="pt-BR" sz="2200" dirty="0">
                <a:effectLst/>
                <a:ea typeface="Calibri" panose="020F0502020204030204" pitchFamily="34" charset="0"/>
              </a:rPr>
              <a:t> Hill Collins (2019) destaca que a educação funciona como um símbolo poderoso da conexão entre indivíduo, mudança e empoderamento. </a:t>
            </a:r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Uma menina negra está cabisbaixa e de braços cruzados enquanto um grupo de crianças ri dela">
            <a:extLst>
              <a:ext uri="{FF2B5EF4-FFF2-40B4-BE49-F238E27FC236}">
                <a16:creationId xmlns:a16="http://schemas.microsoft.com/office/drawing/2014/main" id="{8CEC40DE-8614-4552-4B0F-F87EB5588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0" y="4443182"/>
            <a:ext cx="4328160" cy="243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281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4CD8-B43D-02CB-B18E-35BD25EFA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81EEF967-9241-EFC6-A6E1-C94A937B8672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DDDCB93-BC97-8266-8E39-BE0F4CC56D00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1F25CC3F-B720-1ED7-65D7-E8B0044885C9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982037-3965-C585-E973-C93DF17D2468}"/>
              </a:ext>
            </a:extLst>
          </p:cNvPr>
          <p:cNvSpPr txBox="1"/>
          <p:nvPr/>
        </p:nvSpPr>
        <p:spPr>
          <a:xfrm>
            <a:off x="574936" y="847460"/>
            <a:ext cx="11042127" cy="4919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acordo com o Plano Nacional de Educação e Direitos Humanos:</a:t>
            </a:r>
          </a:p>
          <a:p>
            <a:pPr algn="just"/>
            <a:endParaRPr lang="pt-BR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“a educação em direitos humanos deve estruturar-se na diversidade cultural e ambiental, garantindo a cidadania, o acesso ao ensino, permanência e conclusão, a equidade (étnico-racial, religiosa, cultural, territorial, físico-individual, geracional, de gênero, de orientação sexual, de opção política. de nacionalidade. dentre outras) e a qualidade da educação” (Brasil, 2007, p. 24).</a:t>
            </a:r>
          </a:p>
          <a:p>
            <a:pPr algn="just"/>
            <a:endParaRPr lang="pt-BR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Djamila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Ribeiro (2019, p. 47) questiona se </a:t>
            </a:r>
          </a:p>
          <a:p>
            <a:pPr algn="just"/>
            <a:r>
              <a:rPr lang="pt-BR" sz="2200" dirty="0">
                <a:effectLst/>
                <a:ea typeface="Calibri" panose="020F0502020204030204" pitchFamily="34" charset="0"/>
              </a:rPr>
              <a:t>“numa sociedade supremacista branca e patriarcal, mulheres brancas, mulheres negras, homens negros, pessoas transexuais, lésbicas, gays podem falar do mesmo modo que homens brancos cis heterossexuais? Existe o mesmo espaço e legitimidade?” </a:t>
            </a:r>
            <a:endParaRPr lang="pt-BR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090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EB853-BE59-E12A-067D-50D73138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FD5B2A42-443A-0A35-8211-48921F544078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48624C1-F61F-F65F-BC89-06BC73BCAC1F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0980776E-B9DD-F325-5791-803977B3B8AB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63B12A-1D5D-61E8-8060-6E4810AEE2D5}"/>
              </a:ext>
            </a:extLst>
          </p:cNvPr>
          <p:cNvSpPr txBox="1"/>
          <p:nvPr/>
        </p:nvSpPr>
        <p:spPr>
          <a:xfrm>
            <a:off x="574936" y="847460"/>
            <a:ext cx="11042127" cy="482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 2014 o Plano Nacional de Educação (PNE) foi publicado gerando indagações de interesse para os pesquisadores acadêmicos da área, uma vez que se questiona o porquê de ter havido a eliminação dos termos envolvendo gênero e sexualidade do corpo do seu texto. Esse questionamento leva também a diálogos referentes à atuação ou não de estratégias conservadoras na publicação de documentos oficiais.</a:t>
            </a:r>
          </a:p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Base Nacional Comum Curricular, publicada em 2018, apresenta continuidades dessa exclusão de termos como identidade de gênero e orientação sexual, podendo refletir em uma educação conservadora e pouco crítica.</a:t>
            </a:r>
          </a:p>
          <a:p>
            <a:pPr algn="just"/>
            <a:endParaRPr lang="pt-BR" sz="2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Suely </a:t>
            </a:r>
            <a:r>
              <a:rPr lang="pt-BR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Carneiro (2023) aponta que as matrizes ideológicas de raça e classe se articulam como elementos estruturantes das desigualdades sociais, potencializando a pobreza </a:t>
            </a:r>
            <a:r>
              <a:rPr lang="pt-BR" sz="2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racializada</a:t>
            </a:r>
            <a:r>
              <a:rPr lang="pt-BR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Nesse panorama, percebe-se o quanto promover debates sobre raça, gênero e sexualidade em ambientes escolares pode ajudar a fortalecer a cultura de equidade. </a:t>
            </a:r>
            <a:endParaRPr lang="pt-BR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73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9690-8E52-C07E-031A-8353FF7CF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21109B6C-6D05-A484-B153-03881DCA4F73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31C2681-B85F-136C-9DAB-127723FF98E1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9C2D11EC-943C-16F0-B466-69A219B3C243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1D11C2-630C-C35D-CF71-D7F46D0BC227}"/>
              </a:ext>
            </a:extLst>
          </p:cNvPr>
          <p:cNvSpPr txBox="1"/>
          <p:nvPr/>
        </p:nvSpPr>
        <p:spPr>
          <a:xfrm>
            <a:off x="671652" y="895824"/>
            <a:ext cx="1102636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Os documentos: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0" i="0" u="none" strike="noStrike" dirty="0">
                <a:effectLst/>
              </a:rPr>
              <a:t>Lei  nº 10.639/2003 – Obrigatoriedade de i</a:t>
            </a:r>
            <a:r>
              <a:rPr lang="pt-BR" sz="2200" b="0" i="0" dirty="0">
                <a:effectLst/>
              </a:rPr>
              <a:t>ncluir no currículo oficial da rede de ensino a temática “História e Cultura Afro-Brasileira“;</a:t>
            </a:r>
            <a:r>
              <a:rPr lang="pt-BR" sz="2200" b="0" i="0" u="none" strike="noStrike" dirty="0">
                <a:effectLst/>
              </a:rPr>
              <a:t> Resolução CNE/CP n.º 1/2004 – </a:t>
            </a:r>
            <a:r>
              <a:rPr lang="pt-BR" sz="2200" b="0" i="0" dirty="0">
                <a:effectLst/>
              </a:rPr>
              <a:t>Diretrizes Curriculares Nacionais para a Educação das Relações Étnico-Raciais</a:t>
            </a:r>
            <a:r>
              <a:rPr lang="pt-BR" sz="2200" dirty="0"/>
              <a:t>; e</a:t>
            </a:r>
            <a:r>
              <a:rPr lang="pt-BR" sz="2200" b="0" i="0" u="none" strike="noStrike" dirty="0">
                <a:effectLst/>
              </a:rPr>
              <a:t> Lei n.º 11.645/2008 – Inclusão da História e Cultura Afro-Brasileira e Indígena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tratam sobre as relações étnico-raciais na Educação Básica.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 relação ao cenário mais geral e ao ensino superior podemos relacionar: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pt-BR" sz="2200" i="0" dirty="0">
                <a:effectLst/>
              </a:rPr>
              <a:t>ei nº 12.288/2010 – </a:t>
            </a:r>
            <a:r>
              <a:rPr lang="pt-BR" sz="2200" b="0" i="0" dirty="0">
                <a:effectLst/>
              </a:rPr>
              <a:t>Estatuto da Igualdade Racial;</a:t>
            </a:r>
            <a:r>
              <a:rPr lang="pt-BR" sz="2200" i="0" dirty="0">
                <a:effectLst/>
              </a:rPr>
              <a:t> Lei nº 12.711/2012 –</a:t>
            </a:r>
            <a:r>
              <a:rPr lang="pt-BR" sz="2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t-BR" sz="2200" b="0" i="0" dirty="0">
                <a:effectLst/>
              </a:rPr>
              <a:t>ngresso nas universidades federais e nas instituições federais de ensino técnico de nível médio; e Lei n. 12.990/2014, que reserva 20% das vagas de concursos públicos federais para candidatos negros e negras.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dirty="0"/>
              <a:t>Mello e Resende (2020) fizeram uma análise dos concursos realizados entre 2014 e 2018, após a publicação da reserva de vaga. E</a:t>
            </a:r>
            <a:r>
              <a:rPr lang="pt-BR" sz="2200" dirty="0">
                <a:effectLst/>
                <a:ea typeface="Times New Roman" panose="02020603050405020304" pitchFamily="18" charset="0"/>
              </a:rPr>
              <a:t>videnciaram que nas 63 universidades federais, 91,9% foram de concorrência ampla, 5,3% para raça negra e 2,8% para pessoas com deficiência. Já nos 38 institutos federais, a concorrência ampla teve 83,6%, 12% para raça negra e 4,4% para pessoas com deficiência. Embora os dados dos institutos federais tenham apresentado maiores percentuais para a raça negra, ainda estão abaixo dos 20% previstos em lei.</a:t>
            </a:r>
          </a:p>
        </p:txBody>
      </p:sp>
    </p:spTree>
    <p:extLst>
      <p:ext uri="{BB962C8B-B14F-4D97-AF65-F5344CB8AC3E}">
        <p14:creationId xmlns:p14="http://schemas.microsoft.com/office/powerpoint/2010/main" val="251004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4EBE7-8D88-391F-D428-CD47D64F5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280A49D2-9285-9B3B-6E8F-764CFEB3F334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ALGUMAS REFERÊNCIAS LEGAIS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E102F17C-471D-24F5-52F9-9E145F57FEF7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E511586D-D0B1-5070-7F93-5454988C7453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926B12-6FAA-E8AA-DE5E-D6BE121BC94A}"/>
              </a:ext>
            </a:extLst>
          </p:cNvPr>
          <p:cNvSpPr txBox="1"/>
          <p:nvPr/>
        </p:nvSpPr>
        <p:spPr>
          <a:xfrm>
            <a:off x="671652" y="1569593"/>
            <a:ext cx="1102636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b="0" i="0" dirty="0">
                <a:solidFill>
                  <a:srgbClr val="000000"/>
                </a:solidFill>
                <a:effectLst/>
              </a:rPr>
              <a:t>A Lei </a:t>
            </a:r>
            <a:r>
              <a:rPr lang="pt-BR" sz="2200" dirty="0">
                <a:solidFill>
                  <a:srgbClr val="000000"/>
                </a:solidFill>
              </a:rPr>
              <a:t>nº </a:t>
            </a:r>
            <a:r>
              <a:rPr lang="pt-BR" sz="2200" b="0" i="0" dirty="0">
                <a:solidFill>
                  <a:srgbClr val="000000"/>
                </a:solidFill>
                <a:effectLst/>
              </a:rPr>
              <a:t>14.986/2024, acrescenta um novo artigo à Lei 9.394/96, conhecida como Lei de Diretrizes e Bases da Educação Nacional (LDB), incorporando a valorização das conquistas e vivências de mulheres nas áreas científica, social, artística, cultural, econômica e política.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3104515" algn="ctr"/>
              </a:tabLst>
            </a:pPr>
            <a:r>
              <a:rPr lang="pt-BR" sz="2200" b="0" i="0" dirty="0">
                <a:solidFill>
                  <a:srgbClr val="000000"/>
                </a:solidFill>
                <a:effectLst/>
              </a:rPr>
              <a:t>A partir de 2025, no ensino fundamental e no ensino médio, tanto de escolas públicas quanto de escolas privadas, será obrigatório que os currículos escolares destaquem abordagens fundamentadas nas experiências e nas perspectivas femininas, além da obrigatoriedade de instituírem a Semana de Valorização de Mulheres que Fizeram História, anualmente, na segunda semana do mês de março, em alusão ao mês que se comemora o Dia Internacional da Mulher. </a:t>
            </a:r>
            <a:endParaRPr lang="pt-BR" sz="2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42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5F1A1-9A5D-C6AF-AC7D-88946F2D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8ECB6FAB-A671-7FCE-9805-A31D8EC74D5C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ESTUDOS REALIZADOS – PANORAMAS INTERSECCIONAIS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E273E94-0EAE-51A9-7B8D-575C5DBB7E56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9BFFA5A4-1695-0FD1-A0AC-9C15762B47E4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79198C-4F66-9F77-CEC5-0044270D559A}"/>
              </a:ext>
            </a:extLst>
          </p:cNvPr>
          <p:cNvSpPr txBox="1"/>
          <p:nvPr/>
        </p:nvSpPr>
        <p:spPr>
          <a:xfrm>
            <a:off x="671652" y="1485599"/>
            <a:ext cx="108486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Serão apresentados dois estudos oriundos do meu pós-doutorado em Saúde Coletiva na UnB com a professora Dais Rocha e em parceria com </a:t>
            </a:r>
            <a:r>
              <a:rPr lang="pt-BR" sz="2400" dirty="0" err="1"/>
              <a:t>outr@s</a:t>
            </a:r>
            <a:r>
              <a:rPr lang="pt-BR" sz="2400" dirty="0"/>
              <a:t> </a:t>
            </a:r>
            <a:r>
              <a:rPr lang="pt-BR" sz="2400" dirty="0" err="1"/>
              <a:t>pesquisador@s</a:t>
            </a:r>
            <a:endParaRPr lang="pt-BR" sz="2400" dirty="0"/>
          </a:p>
          <a:p>
            <a:endParaRPr lang="pt-BR" sz="2400" dirty="0"/>
          </a:p>
          <a:p>
            <a:pPr marL="342900" indent="-342900" algn="just">
              <a:buFontTx/>
              <a:buChar char="-"/>
            </a:pPr>
            <a:r>
              <a:rPr lang="pt-BR" sz="2400" b="1" i="0" u="none" strike="noStrike" baseline="0" dirty="0">
                <a:solidFill>
                  <a:srgbClr val="000000"/>
                </a:solidFill>
              </a:rPr>
              <a:t>Estudo 1 – Desigualdades interseccionais nos programas de pós-graduação </a:t>
            </a:r>
            <a:r>
              <a:rPr lang="pt-BR" sz="2400" b="1" i="1" u="none" strike="noStrike" baseline="0" dirty="0">
                <a:solidFill>
                  <a:srgbClr val="000000"/>
                </a:solidFill>
              </a:rPr>
              <a:t>stricto sensu </a:t>
            </a:r>
            <a:r>
              <a:rPr lang="pt-BR" sz="2400" b="1" i="0" u="none" strike="noStrike" baseline="0" dirty="0">
                <a:solidFill>
                  <a:srgbClr val="000000"/>
                </a:solidFill>
              </a:rPr>
              <a:t>em educação física </a:t>
            </a:r>
          </a:p>
          <a:p>
            <a:endParaRPr lang="pt-BR" sz="2400" dirty="0"/>
          </a:p>
          <a:p>
            <a:pPr marL="342900" indent="-342900" algn="just">
              <a:buFontTx/>
              <a:buChar char="-"/>
            </a:pPr>
            <a:r>
              <a:rPr lang="pt-BR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Estudo 2 – Grupos de Pesquisa e possíveis influências na formação em saúde na educação física</a:t>
            </a:r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9844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2E50-2569-8E13-57E6-32783A2C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C0B7BB8C-E1E2-0B76-745F-DA5F67CEACA4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CAMINHOS PERCORRIDOS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5805868-8056-617D-EF99-F6E5EEBC26D3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D86FE219-7E65-132F-C38E-2815D221F4E1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50C9CD1-D9ED-3C25-B2B2-8066F1D2302A}"/>
              </a:ext>
            </a:extLst>
          </p:cNvPr>
          <p:cNvSpPr txBox="1"/>
          <p:nvPr/>
        </p:nvSpPr>
        <p:spPr>
          <a:xfrm>
            <a:off x="671652" y="1516803"/>
            <a:ext cx="108486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b="1" i="0" u="none" strike="noStrike" baseline="0" dirty="0">
                <a:solidFill>
                  <a:srgbClr val="000000"/>
                </a:solidFill>
              </a:rPr>
              <a:t>Desigualdades interseccionais nos programas de pós-graduação </a:t>
            </a:r>
            <a:r>
              <a:rPr lang="pt-BR" sz="2400" b="1" i="1" u="none" strike="noStrike" baseline="0" dirty="0">
                <a:solidFill>
                  <a:srgbClr val="000000"/>
                </a:solidFill>
              </a:rPr>
              <a:t>stricto sensu </a:t>
            </a:r>
            <a:r>
              <a:rPr lang="pt-BR" sz="2400" b="1" i="0" u="none" strike="noStrike" baseline="0" dirty="0">
                <a:solidFill>
                  <a:srgbClr val="000000"/>
                </a:solidFill>
              </a:rPr>
              <a:t>em educação física -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HelveticaNeue LightCond"/>
              </a:rPr>
              <a:t> Educ. </a:t>
            </a:r>
            <a:r>
              <a:rPr lang="pt-BR" sz="1800" b="0" i="0" u="none" strike="noStrike" baseline="0" dirty="0" err="1">
                <a:solidFill>
                  <a:srgbClr val="000000"/>
                </a:solidFill>
                <a:latin typeface="HelveticaNeue LightCond"/>
              </a:rPr>
              <a:t>Pesqui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HelveticaNeue LightCond"/>
              </a:rPr>
              <a:t>., São Paulo, v. 49, e252722, 2023. </a:t>
            </a:r>
            <a:endParaRPr lang="pt-BR" sz="2400" b="1" i="0" u="none" strike="noStrike" baseline="0" dirty="0">
              <a:solidFill>
                <a:srgbClr val="000000"/>
              </a:solidFill>
            </a:endParaRPr>
          </a:p>
          <a:p>
            <a:endParaRPr lang="pt-B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 realizado um levantamento do quantitativo de pesquisadores/professores de todos os programas de pós-graduação </a:t>
            </a:r>
            <a:r>
              <a:rPr lang="pt-BR" sz="24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stricto sensu 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educação física no Brasil, a partir de busca prévia dos dados cadastrados e disponibilizados pela CAPES (em 23 de dezembro de 2020) e de posterior consulta aos sítios eletrônicos de cada programa (entre 23 de dezembro de 2020 e 26 de dezembro de 2020). </a:t>
            </a:r>
          </a:p>
          <a:p>
            <a:pPr algn="just"/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partir do nome de cada docente, foi identificado o sexo dicotomicamente (masculino e feminino) e, após o acesso ao currículo </a:t>
            </a:r>
            <a:r>
              <a:rPr lang="pt-BR" sz="24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Lattes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foi feita a identificação da cor de pele, igualmente de modo dicotômico (negros e brancos). 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44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9AE2D-12C3-40E8-9169-A99A2EDAE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05763CDD-E4BE-6760-144F-485BCC746F9B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C1F215A-78C3-5040-EB01-D5D6591EB82C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5D69097C-08B2-1C5D-EBBC-499A795443EA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266494-78A6-C35E-9683-F7D0CB66985C}"/>
              </a:ext>
            </a:extLst>
          </p:cNvPr>
          <p:cNvSpPr txBox="1"/>
          <p:nvPr/>
        </p:nvSpPr>
        <p:spPr>
          <a:xfrm>
            <a:off x="671652" y="1276266"/>
            <a:ext cx="108486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PPG EF: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Distribuição quantitativa de docentes dos programas de pós-graduação em educação física, a partir das interseções de sexo e cor da pele </a:t>
            </a:r>
            <a:endParaRPr lang="pt-BR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7D451A-1A98-D9DE-3806-1D80318FB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651" y="2285624"/>
            <a:ext cx="9116697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53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3E77-9964-98DE-6FF9-7D24CE82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F7C32046-BA34-4334-581A-3054AA27029D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0D645451-9573-5275-79B6-B796E411F162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9F3AB7D9-FD13-2CA8-33ED-9C953E426865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4C4A556-C5AB-6EFD-12F9-BAC379C5AA2C}"/>
              </a:ext>
            </a:extLst>
          </p:cNvPr>
          <p:cNvSpPr txBox="1"/>
          <p:nvPr/>
        </p:nvSpPr>
        <p:spPr>
          <a:xfrm>
            <a:off x="671652" y="1276266"/>
            <a:ext cx="10848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PPG EF: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Distribuição quantitativa da população brasileira a partir das interseções de sexo e cor da pele e comparação com a distribuição verificada entre os docentes dos programas de pós-graduação em educação física</a:t>
            </a:r>
            <a:endParaRPr lang="pt-BR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31070F-6500-0EA8-B0A7-98630E1FE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993" y="2474369"/>
            <a:ext cx="9050013" cy="242921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043148-7E6C-037E-2127-4518C5AAAB34}"/>
              </a:ext>
            </a:extLst>
          </p:cNvPr>
          <p:cNvSpPr txBox="1"/>
          <p:nvPr/>
        </p:nvSpPr>
        <p:spPr>
          <a:xfrm>
            <a:off x="671652" y="4948408"/>
            <a:ext cx="108486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Observações: a fonte para os dados populacionais brasileiros foi o IBGE (https://sidra.ibge.gov.br/Tabela/3175) para o Censo Demográfico de 2010. A classificação “brancos”, aqui, foi considerada para aqueles de pele branca ou amarela, enquanto a classificação “negros” envolve pretos e pardos. Não foram consideradas as populações indígenas e o grupo que não declara sua cor ou etnia. 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348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C70A0-9E79-6EC2-C3B5-34463037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6F04D207-84F7-3FE2-5FCC-D8C82FA1DE6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E674ACC-E4B9-6620-995C-2CEBF6534206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26C627EE-24C5-E55D-392B-92F8FAFE2FF7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EED7F1-2E9E-A499-620E-28A6FDD54400}"/>
              </a:ext>
            </a:extLst>
          </p:cNvPr>
          <p:cNvSpPr txBox="1"/>
          <p:nvPr/>
        </p:nvSpPr>
        <p:spPr>
          <a:xfrm>
            <a:off x="671652" y="1276266"/>
            <a:ext cx="10848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PPG EF: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Distribuição percentual das menções a questões de gênero e raça observadas nas linhas e/ou projetos de pesquisa dos programas </a:t>
            </a:r>
            <a:endParaRPr lang="pt-BR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C43ED4-EBA5-2633-E707-9CAC54A0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929" y="2189554"/>
            <a:ext cx="7128141" cy="396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36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C9BAE-ED30-B334-DCD5-6B37CE93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C7488818-7FD8-DC5E-1E3F-ACC055F85B73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56D39CF-1BE6-7C16-CEB9-D02AC4229C0F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F45DF642-1644-2DBA-0C2C-4BC7B2283484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F4761EF-2D4F-08A8-863E-9EC87E4C6978}"/>
              </a:ext>
            </a:extLst>
          </p:cNvPr>
          <p:cNvSpPr txBox="1"/>
          <p:nvPr/>
        </p:nvSpPr>
        <p:spPr>
          <a:xfrm>
            <a:off x="671652" y="1276266"/>
            <a:ext cx="10848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PPG EF: </a:t>
            </a:r>
            <a:r>
              <a:rPr lang="pt-BR" sz="2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Distribuição quantitativa de pesquisadores contemplados, atualmente, com bolsa de Produtividade em Pesquisa (PQ) na área da educação física, a partir do sexo, cor da pele e área geral das ciências </a:t>
            </a:r>
            <a:endParaRPr lang="pt-BR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A72E5D-D753-F8D7-8164-B63911E6A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783" y="2542945"/>
            <a:ext cx="9202434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02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ED56A-DFFD-42AE-A051-EF3F750E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2CFA8FB7-8E81-F707-7805-AC80064F4F70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1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091D13F-C88E-2AD1-EB04-858D871CD52D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49323CA8-87B2-17F0-F4FA-2430A6ECED79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6973B06-8975-2793-7865-871117FF262B}"/>
              </a:ext>
            </a:extLst>
          </p:cNvPr>
          <p:cNvSpPr txBox="1"/>
          <p:nvPr/>
        </p:nvSpPr>
        <p:spPr>
          <a:xfrm>
            <a:off x="671652" y="1859171"/>
            <a:ext cx="10848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a typeface="Calibri" panose="020F0502020204030204" pitchFamily="34" charset="0"/>
                <a:cs typeface="Calibri" panose="020F0502020204030204" pitchFamily="34" charset="0"/>
              </a:rPr>
              <a:t>Sobre os PPG EF: </a:t>
            </a:r>
            <a:r>
              <a:rPr lang="pt-BR" sz="2000" b="1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 cenário</a:t>
            </a:r>
          </a:p>
          <a:p>
            <a:pPr algn="ctr"/>
            <a:endParaRPr lang="pt-BR" sz="2000" b="1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pt-BR" sz="2000" b="0" i="0" u="none" strike="noStrike" baseline="0" dirty="0">
                <a:solidFill>
                  <a:srgbClr val="000000"/>
                </a:solidFill>
              </a:rPr>
              <a:t>Assimetrias de acesso acadêmico – podendo reproduzir o cenário social brasileiro de racismo, machismo e desigualdades. </a:t>
            </a:r>
          </a:p>
          <a:p>
            <a:pPr marL="342900" indent="-342900" algn="just">
              <a:buFontTx/>
              <a:buChar char="-"/>
            </a:pPr>
            <a:r>
              <a:rPr lang="pt-BR" sz="2000" b="0" i="0" u="none" strike="noStrike" baseline="0" dirty="0">
                <a:solidFill>
                  <a:srgbClr val="000000"/>
                </a:solidFill>
              </a:rPr>
              <a:t>Acesso negado às mulheres, aos negros e principalmente às mulheres negras.</a:t>
            </a:r>
          </a:p>
          <a:p>
            <a:pPr marL="342900" indent="-342900" algn="just">
              <a:buFontTx/>
              <a:buChar char="-"/>
            </a:pPr>
            <a:r>
              <a:rPr lang="pt-BR" sz="2000" dirty="0">
                <a:solidFill>
                  <a:srgbClr val="000000"/>
                </a:solidFill>
              </a:rPr>
              <a:t>Necessidade de inclusão de saberes subalternizados ao longo do tempo.</a:t>
            </a:r>
          </a:p>
        </p:txBody>
      </p:sp>
    </p:spTree>
    <p:extLst>
      <p:ext uri="{BB962C8B-B14F-4D97-AF65-F5344CB8AC3E}">
        <p14:creationId xmlns:p14="http://schemas.microsoft.com/office/powerpoint/2010/main" val="84349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93F37-C9D9-8521-9166-F9A671F49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54698251-8D10-4E41-1CB8-2CD54083FAA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CAMINHOS PERCORRIDOS - Estudo 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D03B235-2F3A-2650-9086-605C0B26FDA2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EE832E08-8E5F-2AD7-C7F8-676BCDD6B7E9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AE7FFB1-B624-5CBB-EC74-021ED363732C}"/>
              </a:ext>
            </a:extLst>
          </p:cNvPr>
          <p:cNvSpPr txBox="1"/>
          <p:nvPr/>
        </p:nvSpPr>
        <p:spPr>
          <a:xfrm>
            <a:off x="671652" y="1276266"/>
            <a:ext cx="108486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Perspectivas interseccionais de grupos de pesquisas vinculados aos PPGEF cadastrados no CNPq (no prelo) </a:t>
            </a:r>
          </a:p>
          <a:p>
            <a:endParaRPr lang="pt-B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Realizou-se um estudo de natureza quanti-qualitativa, mediante análise documental do seguinte corpus: conteúdos publicados no Diretório de Grupos de Pesquisa (DGP) do CNPq; imagens de sites e currículo Lattes de pesquisadores da educação física das Instituições de ensino superior brasileiras que possuem Programa de Pós-Graduação Stricto Sensu em Educação Física (PPGEF). Como critério de inclusão para os Grupos de Pesquisa (GP) para a busca dos dados no diretório foi utilizada a seguinte estratégia: os GP que tivessem os termos “atividade física”, “exercício”, “práticas corporais” e “saúde” no nome. Os dados foram coletados em setembro de 2022. </a:t>
            </a:r>
            <a:r>
              <a:rPr lang="x-non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buscas foram realizadas através do sítio eletrônico do Diretório de Grupos de Pesquisa do CNPq. 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x-non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Disponível em: </a:t>
            </a:r>
            <a:r>
              <a:rPr lang="x-none" sz="2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https://dgp.cnpq.br/dgp/faces/consulta/consulta_parametrizada.jsf</a:t>
            </a:r>
            <a:r>
              <a:rPr lang="x-non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Acesso em: set. 2022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698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1452A-41D4-43B8-1CD0-1E6D3278C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9AB53988-7A03-325E-9AD8-390EE9DBCA6B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BDC6E09-3FF7-D485-935E-C6DE1EA8C29B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1757317F-087A-41FD-A951-CD4AA5D50CCE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5A4C4D2-5FD1-E0EA-7A8A-89380C00E294}"/>
              </a:ext>
            </a:extLst>
          </p:cNvPr>
          <p:cNvSpPr txBox="1"/>
          <p:nvPr/>
        </p:nvSpPr>
        <p:spPr>
          <a:xfrm>
            <a:off x="550784" y="1150829"/>
            <a:ext cx="10848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Grupos de Pesquisa vinculados aos PPGEF:</a:t>
            </a:r>
            <a:r>
              <a:rPr lang="pt-BR" sz="2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Relação das Instituições de Ensino Superior com o quantitativo de grupos de pesquisas, linhas de pesquisa, líderes e bolsa de produtividade por região</a:t>
            </a:r>
            <a:endParaRPr lang="pt-BR" sz="2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1E2FC12-2D51-B738-810C-465613F50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729263"/>
              </p:ext>
            </p:extLst>
          </p:nvPr>
        </p:nvGraphicFramePr>
        <p:xfrm>
          <a:off x="412376" y="2601334"/>
          <a:ext cx="11367247" cy="2733182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541929">
                  <a:extLst>
                    <a:ext uri="{9D8B030D-6E8A-4147-A177-3AD203B41FA5}">
                      <a16:colId xmlns:a16="http://schemas.microsoft.com/office/drawing/2014/main" val="2094182304"/>
                    </a:ext>
                  </a:extLst>
                </a:gridCol>
                <a:gridCol w="1057836">
                  <a:extLst>
                    <a:ext uri="{9D8B030D-6E8A-4147-A177-3AD203B41FA5}">
                      <a16:colId xmlns:a16="http://schemas.microsoft.com/office/drawing/2014/main" val="427531251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502168751"/>
                    </a:ext>
                  </a:extLst>
                </a:gridCol>
                <a:gridCol w="1972235">
                  <a:extLst>
                    <a:ext uri="{9D8B030D-6E8A-4147-A177-3AD203B41FA5}">
                      <a16:colId xmlns:a16="http://schemas.microsoft.com/office/drawing/2014/main" val="4173654926"/>
                    </a:ext>
                  </a:extLst>
                </a:gridCol>
                <a:gridCol w="1748118">
                  <a:extLst>
                    <a:ext uri="{9D8B030D-6E8A-4147-A177-3AD203B41FA5}">
                      <a16:colId xmlns:a16="http://schemas.microsoft.com/office/drawing/2014/main" val="3441230267"/>
                    </a:ext>
                  </a:extLst>
                </a:gridCol>
                <a:gridCol w="2913529">
                  <a:extLst>
                    <a:ext uri="{9D8B030D-6E8A-4147-A177-3AD203B41FA5}">
                      <a16:colId xmlns:a16="http://schemas.microsoft.com/office/drawing/2014/main" val="3438907795"/>
                    </a:ext>
                  </a:extLst>
                </a:gridCol>
              </a:tblGrid>
              <a:tr h="333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Região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IES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Grupos de Pesquisa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Linhas de pesquisa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Total de líderes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Bolsa de produtividade CNPq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1505961231"/>
                  </a:ext>
                </a:extLst>
              </a:tr>
              <a:tr h="12750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Centro-Oeste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UFG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1512784184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UFMT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2327595154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UNB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433940642"/>
                  </a:ext>
                </a:extLst>
              </a:tr>
              <a:tr h="127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Norte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UFAM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246916250"/>
                  </a:ext>
                </a:extLst>
              </a:tr>
              <a:tr h="127504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Nordeste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UESB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3750449816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UFPB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3666513503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UFMA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1154656641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UFPE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3727180323"/>
                  </a:ext>
                </a:extLst>
              </a:tr>
              <a:tr h="136297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UFRN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3411670699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UFS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1371692874"/>
                  </a:ext>
                </a:extLst>
              </a:tr>
              <a:tr h="127504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UPE</a:t>
                      </a:r>
                      <a:endParaRPr lang="pt-BR" sz="1400"/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54" marR="42654" marT="0" marB="0" anchor="ctr"/>
                </a:tc>
                <a:extLst>
                  <a:ext uri="{0D108BD9-81ED-4DB2-BD59-A6C34878D82A}">
                    <a16:rowId xmlns:a16="http://schemas.microsoft.com/office/drawing/2014/main" val="1379317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263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6D6F7-012A-1321-58E1-344305FA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F392FB2C-24CB-1B10-BB6E-94A1AB69DD31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6C133DA-868F-0CCA-A58E-D336D479FE44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5238F8AD-B745-A543-E2E9-0DFAEB5C82C0}"/>
              </a:ext>
            </a:extLst>
          </p:cNvPr>
          <p:cNvSpPr/>
          <p:nvPr/>
        </p:nvSpPr>
        <p:spPr>
          <a:xfrm>
            <a:off x="5281449" y="3145221"/>
            <a:ext cx="1387366" cy="13873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6EB9F5-6FD3-5C84-2D1A-71F2BC1B5917}"/>
              </a:ext>
            </a:extLst>
          </p:cNvPr>
          <p:cNvSpPr txBox="1"/>
          <p:nvPr/>
        </p:nvSpPr>
        <p:spPr>
          <a:xfrm>
            <a:off x="197223" y="662154"/>
            <a:ext cx="11516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Grupos de Pesquisa vinculados aos PPGEF:</a:t>
            </a:r>
            <a:r>
              <a:rPr lang="pt-BR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Relação das Instituições de Ensino Superior com o quantitativo de grupos de pesquisas, linhas de pesquisa, líderes e bolsa de produtividade por região</a:t>
            </a:r>
            <a:endParaRPr lang="pt-BR" sz="20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6A12A5B-CC64-06CF-ED61-929F98F5A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887029"/>
              </p:ext>
            </p:extLst>
          </p:nvPr>
        </p:nvGraphicFramePr>
        <p:xfrm>
          <a:off x="955649" y="1456384"/>
          <a:ext cx="10038966" cy="5249076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423248">
                  <a:extLst>
                    <a:ext uri="{9D8B030D-6E8A-4147-A177-3AD203B41FA5}">
                      <a16:colId xmlns:a16="http://schemas.microsoft.com/office/drawing/2014/main" val="4165045036"/>
                    </a:ext>
                  </a:extLst>
                </a:gridCol>
                <a:gridCol w="1095834">
                  <a:extLst>
                    <a:ext uri="{9D8B030D-6E8A-4147-A177-3AD203B41FA5}">
                      <a16:colId xmlns:a16="http://schemas.microsoft.com/office/drawing/2014/main" val="94158808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73771614"/>
                    </a:ext>
                  </a:extLst>
                </a:gridCol>
                <a:gridCol w="1568824">
                  <a:extLst>
                    <a:ext uri="{9D8B030D-6E8A-4147-A177-3AD203B41FA5}">
                      <a16:colId xmlns:a16="http://schemas.microsoft.com/office/drawing/2014/main" val="745615212"/>
                    </a:ext>
                  </a:extLst>
                </a:gridCol>
                <a:gridCol w="1667435">
                  <a:extLst>
                    <a:ext uri="{9D8B030D-6E8A-4147-A177-3AD203B41FA5}">
                      <a16:colId xmlns:a16="http://schemas.microsoft.com/office/drawing/2014/main" val="2916685032"/>
                    </a:ext>
                  </a:extLst>
                </a:gridCol>
                <a:gridCol w="2759625">
                  <a:extLst>
                    <a:ext uri="{9D8B030D-6E8A-4147-A177-3AD203B41FA5}">
                      <a16:colId xmlns:a16="http://schemas.microsoft.com/office/drawing/2014/main" val="3441480944"/>
                    </a:ext>
                  </a:extLst>
                </a:gridCol>
              </a:tblGrid>
              <a:tr h="346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 err="1">
                          <a:effectLst/>
                        </a:rPr>
                        <a:t>Região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IES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Grupos de Pesquisa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Linhas de pesquisa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Total de líderes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>
                          <a:effectLst/>
                        </a:rPr>
                        <a:t>Bolsa de </a:t>
                      </a:r>
                      <a:r>
                        <a:rPr lang="en-US" sz="1300" kern="100" dirty="0" err="1">
                          <a:effectLst/>
                        </a:rPr>
                        <a:t>produtividade</a:t>
                      </a:r>
                      <a:r>
                        <a:rPr lang="en-US" sz="1300" kern="100" dirty="0">
                          <a:effectLst/>
                        </a:rPr>
                        <a:t> </a:t>
                      </a:r>
                      <a:r>
                        <a:rPr lang="en-US" sz="1300" kern="100" dirty="0" err="1">
                          <a:effectLst/>
                        </a:rPr>
                        <a:t>CNPq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709780329"/>
                  </a:ext>
                </a:extLst>
              </a:tr>
              <a:tr h="189515">
                <a:tc row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 err="1">
                          <a:effectLst/>
                        </a:rPr>
                        <a:t>Sudeste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UERJ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6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247195130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UFES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7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4074275416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UFJF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260016539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UFMG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665161890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UFTM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800513680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UFV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572811189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UNESP PP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19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8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565409421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UNESP RC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480520634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UNICAMP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7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051801912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UNIFESP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883410141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UNIMEP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>
                          <a:effectLst/>
                        </a:rPr>
                        <a:t>0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8895982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USJT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629478497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USP SP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488167896"/>
                  </a:ext>
                </a:extLst>
              </a:tr>
              <a:tr h="1895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USP RP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451891778"/>
                  </a:ext>
                </a:extLst>
              </a:tr>
              <a:tr h="189515">
                <a:tc row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>
                          <a:effectLst/>
                        </a:rPr>
                        <a:t>Sul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UDESC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7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1344100768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UEL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616098695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UENP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8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4111029149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UFPEL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908539915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UFGRS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8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4242637409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UFSC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38725164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UFSM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6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841478101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UNOPAR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556742213"/>
                  </a:ext>
                </a:extLst>
              </a:tr>
              <a:tr h="1960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UTFPR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2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8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0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3984463671"/>
                  </a:ext>
                </a:extLst>
              </a:tr>
              <a:tr h="196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Total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34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99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306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>
                          <a:effectLst/>
                        </a:rPr>
                        <a:t>153</a:t>
                      </a:r>
                      <a:endParaRPr lang="pt-B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dirty="0">
                          <a:effectLst/>
                        </a:rPr>
                        <a:t>13</a:t>
                      </a:r>
                      <a:endParaRPr lang="pt-B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998" marR="61998" marT="0" marB="0" anchor="ctr"/>
                </a:tc>
                <a:extLst>
                  <a:ext uri="{0D108BD9-81ED-4DB2-BD59-A6C34878D82A}">
                    <a16:rowId xmlns:a16="http://schemas.microsoft.com/office/drawing/2014/main" val="26172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445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A201-79A7-C332-DFAC-5A0AA2B80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8C219B02-6C10-DD85-EB78-F8FEABF9A48E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38AE6E6-A631-D1D9-0697-E79B1A0B494B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A837C8-549C-44AA-3807-9659197BAC92}"/>
              </a:ext>
            </a:extLst>
          </p:cNvPr>
          <p:cNvSpPr txBox="1"/>
          <p:nvPr/>
        </p:nvSpPr>
        <p:spPr>
          <a:xfrm>
            <a:off x="442206" y="1008992"/>
            <a:ext cx="10829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Grupos de Pesquisa vinculados aos PPGEF:</a:t>
            </a:r>
            <a:r>
              <a:rPr lang="pt-BR" sz="2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Distribuição de líderes de grupo de pesquisa por sexo e cor da pele</a:t>
            </a:r>
            <a:endParaRPr lang="pt-BR" sz="2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712F3AC-E030-F03C-8F1A-728BC8323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834411"/>
              </p:ext>
            </p:extLst>
          </p:nvPr>
        </p:nvGraphicFramePr>
        <p:xfrm>
          <a:off x="712851" y="2511657"/>
          <a:ext cx="10524562" cy="102940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340356">
                  <a:extLst>
                    <a:ext uri="{9D8B030D-6E8A-4147-A177-3AD203B41FA5}">
                      <a16:colId xmlns:a16="http://schemas.microsoft.com/office/drawing/2014/main" val="67761184"/>
                    </a:ext>
                  </a:extLst>
                </a:gridCol>
                <a:gridCol w="2208802">
                  <a:extLst>
                    <a:ext uri="{9D8B030D-6E8A-4147-A177-3AD203B41FA5}">
                      <a16:colId xmlns:a16="http://schemas.microsoft.com/office/drawing/2014/main" val="933611238"/>
                    </a:ext>
                  </a:extLst>
                </a:gridCol>
                <a:gridCol w="1176868">
                  <a:extLst>
                    <a:ext uri="{9D8B030D-6E8A-4147-A177-3AD203B41FA5}">
                      <a16:colId xmlns:a16="http://schemas.microsoft.com/office/drawing/2014/main" val="4282691606"/>
                    </a:ext>
                  </a:extLst>
                </a:gridCol>
                <a:gridCol w="1176868">
                  <a:extLst>
                    <a:ext uri="{9D8B030D-6E8A-4147-A177-3AD203B41FA5}">
                      <a16:colId xmlns:a16="http://schemas.microsoft.com/office/drawing/2014/main" val="183201774"/>
                    </a:ext>
                  </a:extLst>
                </a:gridCol>
                <a:gridCol w="1104979">
                  <a:extLst>
                    <a:ext uri="{9D8B030D-6E8A-4147-A177-3AD203B41FA5}">
                      <a16:colId xmlns:a16="http://schemas.microsoft.com/office/drawing/2014/main" val="287123944"/>
                    </a:ext>
                  </a:extLst>
                </a:gridCol>
                <a:gridCol w="1205855">
                  <a:extLst>
                    <a:ext uri="{9D8B030D-6E8A-4147-A177-3AD203B41FA5}">
                      <a16:colId xmlns:a16="http://schemas.microsoft.com/office/drawing/2014/main" val="4194407398"/>
                    </a:ext>
                  </a:extLst>
                </a:gridCol>
                <a:gridCol w="1205855">
                  <a:extLst>
                    <a:ext uri="{9D8B030D-6E8A-4147-A177-3AD203B41FA5}">
                      <a16:colId xmlns:a16="http://schemas.microsoft.com/office/drawing/2014/main" val="4020537738"/>
                    </a:ext>
                  </a:extLst>
                </a:gridCol>
                <a:gridCol w="1104979">
                  <a:extLst>
                    <a:ext uri="{9D8B030D-6E8A-4147-A177-3AD203B41FA5}">
                      <a16:colId xmlns:a16="http://schemas.microsoft.com/office/drawing/2014/main" val="2492137489"/>
                    </a:ext>
                  </a:extLst>
                </a:gridCol>
              </a:tblGrid>
              <a:tr h="3349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Total de IES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Total de grupos de pesquisa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Sexo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Índice de paridade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Cor da pele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Índice de paridade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37048432"/>
                  </a:ext>
                </a:extLst>
              </a:tr>
              <a:tr h="3505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Feminino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Masculino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Negra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Branca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008212"/>
                  </a:ext>
                </a:extLst>
              </a:tr>
              <a:tr h="3439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34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99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51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102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0,5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9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>
                          <a:effectLst/>
                        </a:rPr>
                        <a:t>144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dirty="0">
                          <a:effectLst/>
                        </a:rPr>
                        <a:t>0,06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15419800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584A08D-4F3A-B1DE-374E-147BEF3F1BF8}"/>
              </a:ext>
            </a:extLst>
          </p:cNvPr>
          <p:cNvSpPr txBox="1"/>
          <p:nvPr/>
        </p:nvSpPr>
        <p:spPr>
          <a:xfrm>
            <a:off x="712851" y="4094682"/>
            <a:ext cx="1052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índices de paridade em relação ao sexo (1,07) e cor da pele (1,29) para a população brasileira, ao serem confrontados com os índices calculados para o grupo amostral investigado, considerando as mesmas categorias de sexo e cor da pele (0,5 e 0,06, respectivamente), revelam uma profunda desigualdade de acesso para as mulheres e negros. </a:t>
            </a:r>
          </a:p>
        </p:txBody>
      </p:sp>
    </p:spTree>
    <p:extLst>
      <p:ext uri="{BB962C8B-B14F-4D97-AF65-F5344CB8AC3E}">
        <p14:creationId xmlns:p14="http://schemas.microsoft.com/office/powerpoint/2010/main" val="640817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F73A8-DD4C-7FC0-049B-4FCAE14D7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B9DB6D8F-37E9-729D-4721-886C3878D03E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O QUE FOI ENCONTRADO - Estudo 2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6BA51FA-2403-1AB7-7B36-E70C7E0C220E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46C4802B-C12D-C756-E923-79E967556B07}"/>
              </a:ext>
            </a:extLst>
          </p:cNvPr>
          <p:cNvSpPr txBox="1"/>
          <p:nvPr/>
        </p:nvSpPr>
        <p:spPr>
          <a:xfrm>
            <a:off x="618564" y="1322757"/>
            <a:ext cx="10829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os Grupos de Pesquisa vinculados aos PPGEF:</a:t>
            </a:r>
            <a:r>
              <a:rPr lang="pt-BR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debate</a:t>
            </a:r>
          </a:p>
          <a:p>
            <a:pPr algn="ctr"/>
            <a:endParaRPr lang="pt-BR" sz="20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análise dos 99 GP, 306 linhas de pesquisa e 153 líderes de GP evidencia que ainda há hegemonia da abordagem biomédica-epidemiológica, com alguns sinais de emergências, ainda que sejam tímidos, para olhares mais ampliados. O que revela que ainda há poucos pesquisadores que consideram as relações étnico-raciais, de gênero e sexualidade.</a:t>
            </a:r>
          </a:p>
          <a:p>
            <a:pPr algn="just"/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Outro fator que precisa ser enfatizado está no fato de que o índice de paridade nos grupos de pesquisa cadastrados no CNPq da relação sexo feminino e masculino foi de 0,5, demonstrando que há a predominância de homens e, quando fazemos essa relação com a cor da pele, esse índice entre preta e branca é significativamente mais baixo (0,06). Fato que pode remeter à exclusão das pessoas de pele negra, principalmente, do sexo feminino, pois apenas uma estava como líder de GP.</a:t>
            </a:r>
            <a:endParaRPr lang="pt-B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691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AD9F3-B744-D8D8-AF57-77C77D657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C78F1105-B866-36E9-ABDD-F7859CB1118F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ESTUDOS EM ANDAMENTO COM ORIENTANDAS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5DD2A2A-47F0-DEA3-2C26-CBC32ADC9793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725BE8-D269-4D7E-6823-C282F91521BC}"/>
              </a:ext>
            </a:extLst>
          </p:cNvPr>
          <p:cNvSpPr txBox="1"/>
          <p:nvPr/>
        </p:nvSpPr>
        <p:spPr>
          <a:xfrm>
            <a:off x="618564" y="1322757"/>
            <a:ext cx="11079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>
                <a:effectLst/>
                <a:ea typeface="Calibri" panose="020F0502020204030204" pitchFamily="34" charset="0"/>
              </a:rPr>
              <a:t>Interseccionalidade e educação: perspectivas e desafios legais – </a:t>
            </a:r>
            <a:r>
              <a:rPr lang="pt-BR" sz="1800" dirty="0">
                <a:effectLst/>
                <a:ea typeface="Calibri" panose="020F0502020204030204" pitchFamily="34" charset="0"/>
              </a:rPr>
              <a:t>Jennifer Rodrigues, Gabriela Souza e Giannina do </a:t>
            </a:r>
            <a:r>
              <a:rPr lang="pt-BR" sz="1800" dirty="0" err="1">
                <a:effectLst/>
                <a:ea typeface="Calibri" panose="020F0502020204030204" pitchFamily="34" charset="0"/>
              </a:rPr>
              <a:t>Espirito-Santo</a:t>
            </a:r>
            <a:r>
              <a:rPr lang="pt-BR" sz="1800" dirty="0">
                <a:effectLst/>
                <a:ea typeface="Calibri" panose="020F0502020204030204" pitchFamily="34" charset="0"/>
              </a:rPr>
              <a:t> (submetido para periódico)</a:t>
            </a:r>
          </a:p>
          <a:p>
            <a:pPr algn="just"/>
            <a:endParaRPr lang="pt-BR" sz="1800" b="1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pt-BR" sz="1800" b="1" i="0" dirty="0">
                <a:solidFill>
                  <a:srgbClr val="000000"/>
                </a:solidFill>
                <a:effectLst/>
              </a:rPr>
              <a:t>Diversidade sexual nas escolas: que caminhos estamos percorrendo?</a:t>
            </a:r>
            <a:r>
              <a:rPr lang="pt-BR" sz="1800" b="0" i="0" dirty="0">
                <a:solidFill>
                  <a:srgbClr val="000000"/>
                </a:solidFill>
                <a:effectLst/>
              </a:rPr>
              <a:t>  - Jennifer Rodrigues, Dais Rocha e Giannina do </a:t>
            </a:r>
            <a:r>
              <a:rPr lang="pt-BR" sz="1800" b="0" i="0" dirty="0" err="1">
                <a:solidFill>
                  <a:srgbClr val="000000"/>
                </a:solidFill>
                <a:effectLst/>
              </a:rPr>
              <a:t>Espirito-Santo</a:t>
            </a:r>
            <a:r>
              <a:rPr lang="pt-BR" sz="1800" b="0" i="0" dirty="0">
                <a:solidFill>
                  <a:srgbClr val="000000"/>
                </a:solidFill>
                <a:effectLst/>
              </a:rPr>
              <a:t> (finalizando a revisão)</a:t>
            </a:r>
          </a:p>
          <a:p>
            <a:pPr algn="just"/>
            <a:endParaRPr lang="pt-BR" sz="1800" b="0" i="0" dirty="0">
              <a:solidFill>
                <a:srgbClr val="000000"/>
              </a:solidFill>
              <a:effectLst/>
            </a:endParaRPr>
          </a:p>
          <a:p>
            <a:pPr algn="just" rtl="0"/>
            <a:r>
              <a:rPr lang="pt-BR" sz="1800" b="1" i="0" u="none" strike="noStrike" dirty="0">
                <a:solidFill>
                  <a:srgbClr val="000000"/>
                </a:solidFill>
                <a:effectLst/>
              </a:rPr>
              <a:t>Gênero e sexualidade em escolas de ensino médio: o que dizem os projetos pedagógicos – </a:t>
            </a:r>
            <a:r>
              <a:rPr lang="pt-BR" sz="1800" i="0" u="none" strike="noStrike" dirty="0">
                <a:solidFill>
                  <a:srgbClr val="000000"/>
                </a:solidFill>
                <a:effectLst/>
              </a:rPr>
              <a:t>Jennifer Rodrigues e Giannina do </a:t>
            </a:r>
            <a:r>
              <a:rPr lang="pt-BR" sz="1800" i="0" u="none" strike="noStrike" dirty="0" err="1">
                <a:solidFill>
                  <a:srgbClr val="000000"/>
                </a:solidFill>
                <a:effectLst/>
              </a:rPr>
              <a:t>Espirito-Santo</a:t>
            </a:r>
            <a:r>
              <a:rPr lang="pt-BR" sz="1800" i="0" u="none" strike="noStrike" dirty="0">
                <a:solidFill>
                  <a:srgbClr val="000000"/>
                </a:solidFill>
                <a:effectLst/>
              </a:rPr>
              <a:t> (capítulo de livro compostos apenas por ao menos uma mulher que faça parte do grupo de pesquisa </a:t>
            </a:r>
            <a:r>
              <a:rPr lang="pt-BR" sz="1800" i="0" u="none" strike="noStrike" dirty="0" err="1">
                <a:solidFill>
                  <a:srgbClr val="000000"/>
                </a:solidFill>
                <a:effectLst/>
              </a:rPr>
              <a:t>GPEEsC</a:t>
            </a:r>
            <a:r>
              <a:rPr lang="pt-BR" sz="1800" i="0" u="none" strike="noStrike" dirty="0">
                <a:solidFill>
                  <a:srgbClr val="000000"/>
                </a:solidFill>
                <a:effectLst/>
              </a:rPr>
              <a:t> – UERJ – livro em fase de finalização)</a:t>
            </a:r>
          </a:p>
          <a:p>
            <a:pPr algn="just" rtl="0"/>
            <a:endParaRPr lang="pt-BR" b="1" dirty="0">
              <a:solidFill>
                <a:srgbClr val="000000"/>
              </a:solidFill>
            </a:endParaRPr>
          </a:p>
          <a:p>
            <a:pPr algn="just" rtl="0"/>
            <a:r>
              <a:rPr lang="pt-BR" b="1" dirty="0">
                <a:solidFill>
                  <a:srgbClr val="000000"/>
                </a:solidFill>
                <a:effectLst/>
              </a:rPr>
              <a:t>Cientistas negras brasileiras em destaque na educação – </a:t>
            </a:r>
            <a:r>
              <a:rPr lang="pt-BR" dirty="0">
                <a:solidFill>
                  <a:srgbClr val="000000"/>
                </a:solidFill>
                <a:effectLst/>
              </a:rPr>
              <a:t>Maria Elvira de Jesus, Flavia Oliveira e Giannina do </a:t>
            </a:r>
            <a:r>
              <a:rPr lang="pt-BR" dirty="0" err="1">
                <a:solidFill>
                  <a:srgbClr val="000000"/>
                </a:solidFill>
                <a:effectLst/>
              </a:rPr>
              <a:t>Espirito-Santo</a:t>
            </a:r>
            <a:r>
              <a:rPr lang="pt-BR" dirty="0">
                <a:solidFill>
                  <a:srgbClr val="000000"/>
                </a:solidFill>
                <a:effectLst/>
              </a:rPr>
              <a:t> (em coleta de dados)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9524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6690-2D3B-98BC-EA0E-2BC1690B8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53D4C819-6778-3465-BDCB-98C6333084F0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FINALIZANDO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BFD71FE-C76A-E887-4417-D2884750B9A6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058D741-5319-C50F-FACE-A7D156164A53}"/>
              </a:ext>
            </a:extLst>
          </p:cNvPr>
          <p:cNvSpPr txBox="1"/>
          <p:nvPr/>
        </p:nvSpPr>
        <p:spPr>
          <a:xfrm>
            <a:off x="681317" y="1475157"/>
            <a:ext cx="108293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Os dados podem remeter que a academia não está exercendo seu papel de protagonismo na luta antirracista e </a:t>
            </a:r>
            <a:r>
              <a:rPr lang="pt-B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decolonizadora</a:t>
            </a:r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 medida em que se verificou que as abordagens mais ampliadas </a:t>
            </a:r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grupos de pesquisa ainda são minoria</a:t>
            </a:r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Fato que reflete na liderança dos grupos de pesquisa que é predominante do sexo masculino e de cor de pele branca. Carvalho (2020, p. 81) argumenta que “a luta descolonizadora dos acadêmicos deve começar na academia colonizada”, complementa apontando que a academia não pode ser um espaço a parte e que a sociedade não está fora dos </a:t>
            </a:r>
            <a:r>
              <a:rPr lang="pt-B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campi.</a:t>
            </a:r>
          </a:p>
          <a:p>
            <a:pPr algn="just"/>
            <a:r>
              <a:rPr lang="pt-BR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Sueli</a:t>
            </a:r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Carneiro (2020, p. 151) destaca que a sociedade brasileira tem um discurso escondido de identidade gênero e raça, na medida em que se estabelece uma superioridade racial com subordinação feminina, que está apoiada na população mestiça, oriunda das “relações subordinadas das mulheres negras e indígenas com seus senhores tornou-se um dos pilares estruturantes da decantada ‘democracia racial’ brasileira”.</a:t>
            </a:r>
          </a:p>
        </p:txBody>
      </p:sp>
    </p:spTree>
    <p:extLst>
      <p:ext uri="{BB962C8B-B14F-4D97-AF65-F5344CB8AC3E}">
        <p14:creationId xmlns:p14="http://schemas.microsoft.com/office/powerpoint/2010/main" val="1920402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BC42D-69A2-92DD-0C0A-D703A92F5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05046C5B-70B3-C87A-7679-CBFB104EFDAC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FINALIZANDO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E7712D3C-CE75-CBB6-3ACE-CC848E2C6474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C0D047-2E35-426A-3DBB-11ABC336DFA2}"/>
              </a:ext>
            </a:extLst>
          </p:cNvPr>
          <p:cNvSpPr txBox="1"/>
          <p:nvPr/>
        </p:nvSpPr>
        <p:spPr>
          <a:xfrm>
            <a:off x="681317" y="1475157"/>
            <a:ext cx="108293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Apesar dos retrocesso sofridos pela educação brasileira nos últimos anos, principalmente, no governo Bolsonaro, com o estímulo a abordagens religiosas e militarizadas interferindo nas políticas públicas, hoje podemos retomar algumas medidas provenientes de um governo mais progressista. A evidência da luta pelos direitos humanos se retrata no afastamento de Silvio de Almeida, por inúmeras acusações de assédio sexual e a publicação da Lei 14.986/2024, que é mais uma tentativa que se soma a todas as outras relativas às questões étnico-raciais para minimizar as iniquidades na educação brasileira.</a:t>
            </a:r>
          </a:p>
          <a:p>
            <a:pPr algn="just"/>
            <a:r>
              <a:rPr lang="pt-B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Cabe a nós professores e professoras entendermos o nosso papel privilegiado para a construção de uma sociedade mais justa e com menores desigualdades.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65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68268-0DE6-7696-3B0F-659E4A1D3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8777D842-EF4D-7F12-E9D5-BC4CCFE66EC2}"/>
              </a:ext>
            </a:extLst>
          </p:cNvPr>
          <p:cNvSpPr txBox="1">
            <a:spLocks/>
          </p:cNvSpPr>
          <p:nvPr/>
        </p:nvSpPr>
        <p:spPr>
          <a:xfrm>
            <a:off x="0" y="78831"/>
            <a:ext cx="11713779" cy="583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HelveticaNeueLT Com 35 Th" pitchFamily="34" charset="0"/>
              </a:rPr>
              <a:t>REFERÊNCIAS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BF72956-9C09-C1FB-2219-2EFDC54C5D5A}"/>
              </a:ext>
            </a:extLst>
          </p:cNvPr>
          <p:cNvCxnSpPr/>
          <p:nvPr/>
        </p:nvCxnSpPr>
        <p:spPr>
          <a:xfrm>
            <a:off x="0" y="543911"/>
            <a:ext cx="1169801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0C9CE49F-D2D6-AAC4-FB34-9108FC810FF5}"/>
              </a:ext>
            </a:extLst>
          </p:cNvPr>
          <p:cNvSpPr txBox="1"/>
          <p:nvPr/>
        </p:nvSpPr>
        <p:spPr>
          <a:xfrm>
            <a:off x="442206" y="662154"/>
            <a:ext cx="10829365" cy="561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CARNEIRO, S. </a:t>
            </a:r>
            <a:r>
              <a:rPr lang="pt-BR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Escritos de uma vida</a:t>
            </a:r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São Paulo: </a:t>
            </a:r>
            <a:r>
              <a:rPr lang="pt-BR" sz="16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Jandaíra</a:t>
            </a:r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2020, 296p.</a:t>
            </a:r>
          </a:p>
          <a:p>
            <a:pPr algn="just"/>
            <a:endParaRPr lang="pt-BR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CARNEIRO, S. </a:t>
            </a:r>
            <a:r>
              <a:rPr lang="pt-BR" sz="1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Dispositivo de racialidade:</a:t>
            </a: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construção do outro como não ser como fundamento do ser. Rio de Janeiro: Zahar, 2023.</a:t>
            </a:r>
          </a:p>
          <a:p>
            <a:pPr algn="just"/>
            <a:endParaRPr lang="pt-BR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CARVALHO, J. J. de. Encontro de saberes e descolonização: para uma refundação ética, racial e epistêmica das universidades brasileiras. In: BERNARDINO-COSTA, J.; MALDONADO-TORRES, N.; GROSFOGUEL, R. (</a:t>
            </a:r>
            <a:r>
              <a:rPr lang="pt-BR" sz="16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Orgs</a:t>
            </a:r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.). </a:t>
            </a:r>
            <a:r>
              <a:rPr lang="pt-BR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Decolonialidade e pensamento </a:t>
            </a:r>
            <a:r>
              <a:rPr lang="pt-BR" sz="1600" b="1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afrodiaspórico</a:t>
            </a:r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Belo Horizonte, 2020. p. 79–107.</a:t>
            </a:r>
          </a:p>
          <a:p>
            <a:pPr algn="just"/>
            <a:endParaRPr lang="pt-BR" sz="16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600" i="0" u="none" strike="noStrike" baseline="0" dirty="0">
                <a:ea typeface="Calibri" panose="020F0502020204030204" pitchFamily="34" charset="0"/>
                <a:cs typeface="Calibri" panose="020F0502020204030204" pitchFamily="34" charset="0"/>
              </a:rPr>
              <a:t>ESPÍRITO-SANTO, G. do</a:t>
            </a:r>
            <a:r>
              <a:rPr lang="pt-BR" sz="1600" b="0" i="0" u="none" strike="noStrike" baseline="0" dirty="0">
                <a:ea typeface="Calibri" panose="020F0502020204030204" pitchFamily="34" charset="0"/>
                <a:cs typeface="Calibri" panose="020F0502020204030204" pitchFamily="34" charset="0"/>
              </a:rPr>
              <a:t>; PALMA, Alexandre; VASCONCELOS, R. V.; ASSIS, M. R.; PAULICH, C. Desigualdades interseccionais nos programas de pós-graduação stricto sensu em educação física. </a:t>
            </a:r>
            <a:r>
              <a:rPr lang="pt-BR" sz="1600" b="1" i="0" u="none" strike="noStrike" baseline="0" dirty="0">
                <a:ea typeface="Calibri" panose="020F0502020204030204" pitchFamily="34" charset="0"/>
                <a:cs typeface="Calibri" panose="020F0502020204030204" pitchFamily="34" charset="0"/>
              </a:rPr>
              <a:t>Educação e Pesquisa</a:t>
            </a:r>
            <a:r>
              <a:rPr lang="pt-BR" sz="1600" b="0" i="0" u="none" strike="noStrike" baseline="0" dirty="0">
                <a:ea typeface="Calibri" panose="020F0502020204030204" pitchFamily="34" charset="0"/>
                <a:cs typeface="Calibri" panose="020F0502020204030204" pitchFamily="34" charset="0"/>
              </a:rPr>
              <a:t>. v.49, p.1 - 17, 2023. </a:t>
            </a:r>
          </a:p>
          <a:p>
            <a:pPr algn="just"/>
            <a:endParaRPr lang="pt-BR" sz="1600" b="0" i="0" u="none" strike="noStrike" baseline="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GONZALEZ, L. </a:t>
            </a:r>
            <a:r>
              <a:rPr lang="pt-BR" sz="1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 um Feminismo Afro-Latino-Americano</a:t>
            </a: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Ensaios, Intervenções e Diálogos</a:t>
            </a:r>
            <a:r>
              <a:rPr lang="pt-BR" sz="1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Rio Janeiro: Zahar, 2020. </a:t>
            </a:r>
          </a:p>
          <a:p>
            <a:pPr algn="just"/>
            <a:endParaRPr lang="pt-BR" sz="1600" b="0" i="0" u="none" strike="noStrike" baseline="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HOOKS. B. </a:t>
            </a:r>
            <a:r>
              <a:rPr lang="pt-BR" sz="1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Ensinando comunidade</a:t>
            </a: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uma pedagogia de esperança. São Paulo: Elefante Editora, 2021.</a:t>
            </a:r>
          </a:p>
          <a:p>
            <a:pPr algn="just"/>
            <a:r>
              <a:rPr lang="pt-BR" sz="1600" b="0" i="0" u="none" strike="noStrike" baseline="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algn="just"/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MELLO, L.; RESENDE, U. P. de. Concursos públicos federais para docentes e ações afirmativas para candidatos negros.  </a:t>
            </a:r>
            <a:r>
              <a:rPr lang="pt-BR" sz="1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Cadernos de Pesquisa</a:t>
            </a:r>
            <a:r>
              <a:rPr lang="pt-BR" sz="16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v. 50, n. 175, p. 8–29, jan. 2020.</a:t>
            </a:r>
          </a:p>
          <a:p>
            <a:pPr algn="just"/>
            <a:endParaRPr lang="pt-BR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800"/>
              </a:spcAft>
              <a:tabLst>
                <a:tab pos="3104515" algn="ctr"/>
              </a:tabLst>
            </a:pP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RIBEIRO, D</a:t>
            </a:r>
            <a:r>
              <a:rPr lang="pt-BR" sz="1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Lugar de fala.</a:t>
            </a:r>
            <a:r>
              <a:rPr lang="pt-BR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São Paulo: Pólen, 2019.</a:t>
            </a:r>
          </a:p>
          <a:p>
            <a:pPr>
              <a:spcAft>
                <a:spcPts val="800"/>
              </a:spcAft>
              <a:tabLst>
                <a:tab pos="3104515" algn="ctr"/>
              </a:tabLst>
            </a:pPr>
            <a:r>
              <a:rPr lang="es-419" sz="1600" kern="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SÍGOLO, V. M. et al. </a:t>
            </a:r>
            <a:r>
              <a:rPr lang="pt-BR" sz="16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Equidade de gênero na educação e nas ciências: novos desafios no Brasil atual.</a:t>
            </a:r>
            <a:r>
              <a:rPr lang="pt-BR" sz="1600" kern="100" dirty="0">
                <a:solidFill>
                  <a:srgbClr val="A7A49E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Cad. Pagu</a:t>
            </a:r>
            <a:r>
              <a:rPr lang="pt-BR" sz="16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(63), 2021. DOI: https://doi.org/10.1590/18094449202100630017. </a:t>
            </a:r>
            <a:endParaRPr lang="pt-BR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808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B50B4-CBAA-681A-6939-6CDA7C20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457A1-574B-6C06-936A-99A9687D4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0945" y="1324305"/>
            <a:ext cx="12139488" cy="17678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OBRIGADA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58571040-E822-B706-4B05-2884578B0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3475925"/>
            <a:ext cx="12192000" cy="16557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Giannina do Espírito Santo</a:t>
            </a:r>
          </a:p>
          <a:p>
            <a:pPr>
              <a:lnSpc>
                <a:spcPct val="110000"/>
              </a:lnSpc>
            </a:pP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giannina.es@gmail.com</a:t>
            </a:r>
            <a:r>
              <a:rPr lang="pt-BR" sz="3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8341554-5DAF-4742-77A8-009CA2C80BE2}"/>
              </a:ext>
            </a:extLst>
          </p:cNvPr>
          <p:cNvCxnSpPr/>
          <p:nvPr/>
        </p:nvCxnSpPr>
        <p:spPr>
          <a:xfrm>
            <a:off x="3" y="3318640"/>
            <a:ext cx="12184114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4798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8291</TotalTime>
  <Words>3379</Words>
  <Application>Microsoft Office PowerPoint</Application>
  <PresentationFormat>Widescreen</PresentationFormat>
  <Paragraphs>370</Paragraphs>
  <Slides>31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HelveticaNeue LightCond</vt:lpstr>
      <vt:lpstr>HelveticaNeueLT Com 35 Th</vt:lpstr>
      <vt:lpstr>Times New Roman</vt:lpstr>
      <vt:lpstr>Tema do Office</vt:lpstr>
      <vt:lpstr>Apresentação do PowerPoint</vt:lpstr>
      <vt:lpstr>OS DEBATES INTERSECCIONAIS NA EDUCAÇÃO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Educação física e formação em saúde: implicações da formação para a qualidade da assistência no SUS</dc:title>
  <dc:creator>XXXX</dc:creator>
  <cp:lastModifiedBy>Lara Barbosa de Oliveira Prado</cp:lastModifiedBy>
  <cp:revision>169</cp:revision>
  <dcterms:created xsi:type="dcterms:W3CDTF">2017-11-18T14:29:30Z</dcterms:created>
  <dcterms:modified xsi:type="dcterms:W3CDTF">2025-02-05T16:30:12Z</dcterms:modified>
</cp:coreProperties>
</file>