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9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18288000" cy="10287000"/>
  <p:notesSz cx="6858000" cy="9144000"/>
  <p:embeddedFontLst>
    <p:embeddedFont>
      <p:font typeface="Calibri" panose="020F0502020204030204" pitchFamily="34" charset="0"/>
      <p:regular r:id="rId38"/>
      <p:bold r:id="rId39"/>
      <p:italic r:id="rId40"/>
      <p:boldItalic r:id="rId41"/>
    </p:embeddedFont>
    <p:embeddedFont>
      <p:font typeface="Caveat Brush" panose="020B0604020202020204" charset="0"/>
      <p:regular r:id="rId42"/>
    </p:embeddedFont>
    <p:embeddedFont>
      <p:font typeface="Glacial Indifference" panose="020B0604020202020204" charset="0"/>
      <p:regular r:id="rId43"/>
    </p:embeddedFont>
    <p:embeddedFont>
      <p:font typeface="Glacial Indifference Bold" panose="020B0604020202020204" charset="0"/>
      <p:regular r:id="rId44"/>
    </p:embeddedFont>
    <p:embeddedFont>
      <p:font typeface="Hero Bold" panose="020B0604020202020204" charset="0"/>
      <p:regular r:id="rId45"/>
    </p:embeddedFont>
    <p:embeddedFont>
      <p:font typeface="High Cruiser" panose="020B0604020202020204" charset="0"/>
      <p:regular r:id="rId46"/>
    </p:embeddedFont>
    <p:embeddedFont>
      <p:font typeface="League Spartan" panose="020B0604020202020204" charset="0"/>
      <p:regular r:id="rId47"/>
    </p:embeddedFont>
    <p:embeddedFont>
      <p:font typeface="Open Sans" panose="020B0604020202020204" charset="0"/>
      <p:regular r:id="rId48"/>
    </p:embeddedFont>
    <p:embeddedFont>
      <p:font typeface="Open Sans Bold" panose="020B0604020202020204" charset="0"/>
      <p:regular r:id="rId49"/>
    </p:embeddedFont>
    <p:embeddedFont>
      <p:font typeface="Open Sans Extra Bold" panose="020B0604020202020204" charset="0"/>
      <p:regular r:id="rId5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65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font" Target="fonts/font13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0" Type="http://schemas.openxmlformats.org/officeDocument/2006/relationships/slide" Target="slides/slide19.xml"/><Relationship Id="rId41" Type="http://schemas.openxmlformats.org/officeDocument/2006/relationships/font" Target="fonts/font4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6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5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729C02F-28F9-4D5D-A7FF-6C55EFEDFB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919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65918" y="1655940"/>
            <a:ext cx="15813508" cy="6048667"/>
          </a:xfrm>
          <a:custGeom>
            <a:avLst/>
            <a:gdLst/>
            <a:ahLst/>
            <a:cxnLst/>
            <a:rect l="l" t="t" r="r" b="b"/>
            <a:pathLst>
              <a:path w="15813508" h="6048667">
                <a:moveTo>
                  <a:pt x="0" y="0"/>
                </a:moveTo>
                <a:lnTo>
                  <a:pt x="15813508" y="0"/>
                </a:lnTo>
                <a:lnTo>
                  <a:pt x="15813508" y="6048666"/>
                </a:lnTo>
                <a:lnTo>
                  <a:pt x="0" y="60486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08574" y="5143500"/>
            <a:ext cx="3173539" cy="4114800"/>
          </a:xfrm>
          <a:custGeom>
            <a:avLst/>
            <a:gdLst/>
            <a:ahLst/>
            <a:cxnLst/>
            <a:rect l="l" t="t" r="r" b="b"/>
            <a:pathLst>
              <a:path w="3173539" h="4114800">
                <a:moveTo>
                  <a:pt x="0" y="0"/>
                </a:moveTo>
                <a:lnTo>
                  <a:pt x="3173540" y="0"/>
                </a:lnTo>
                <a:lnTo>
                  <a:pt x="31735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14105886" y="5143500"/>
            <a:ext cx="3173540" cy="4114800"/>
          </a:xfrm>
          <a:custGeom>
            <a:avLst/>
            <a:gdLst/>
            <a:ahLst/>
            <a:cxnLst/>
            <a:rect l="l" t="t" r="r" b="b"/>
            <a:pathLst>
              <a:path w="3173540" h="4114800">
                <a:moveTo>
                  <a:pt x="3173540" y="0"/>
                </a:moveTo>
                <a:lnTo>
                  <a:pt x="0" y="0"/>
                </a:lnTo>
                <a:lnTo>
                  <a:pt x="0" y="4114800"/>
                </a:lnTo>
                <a:lnTo>
                  <a:pt x="3173540" y="4114800"/>
                </a:lnTo>
                <a:lnTo>
                  <a:pt x="317354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644611" y="8229600"/>
            <a:ext cx="19577223" cy="6611024"/>
          </a:xfrm>
          <a:custGeom>
            <a:avLst/>
            <a:gdLst/>
            <a:ahLst/>
            <a:cxnLst/>
            <a:rect l="l" t="t" r="r" b="b"/>
            <a:pathLst>
              <a:path w="19577223" h="6611024">
                <a:moveTo>
                  <a:pt x="0" y="0"/>
                </a:moveTo>
                <a:lnTo>
                  <a:pt x="19577222" y="0"/>
                </a:lnTo>
                <a:lnTo>
                  <a:pt x="19577222" y="6611024"/>
                </a:lnTo>
                <a:lnTo>
                  <a:pt x="0" y="66110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0142" r="-20142" b="-125368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6353167"/>
            <a:ext cx="5190688" cy="4114800"/>
          </a:xfrm>
          <a:custGeom>
            <a:avLst/>
            <a:gdLst/>
            <a:ahLst/>
            <a:cxnLst/>
            <a:rect l="l" t="t" r="r" b="b"/>
            <a:pathLst>
              <a:path w="5190688" h="4114800">
                <a:moveTo>
                  <a:pt x="0" y="0"/>
                </a:moveTo>
                <a:lnTo>
                  <a:pt x="5190688" y="0"/>
                </a:lnTo>
                <a:lnTo>
                  <a:pt x="519068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>
            <a:off x="13097312" y="6353167"/>
            <a:ext cx="5190688" cy="4114800"/>
          </a:xfrm>
          <a:custGeom>
            <a:avLst/>
            <a:gdLst/>
            <a:ahLst/>
            <a:cxnLst/>
            <a:rect l="l" t="t" r="r" b="b"/>
            <a:pathLst>
              <a:path w="5190688" h="4114800">
                <a:moveTo>
                  <a:pt x="5190688" y="0"/>
                </a:moveTo>
                <a:lnTo>
                  <a:pt x="0" y="0"/>
                </a:lnTo>
                <a:lnTo>
                  <a:pt x="0" y="4114800"/>
                </a:lnTo>
                <a:lnTo>
                  <a:pt x="5190688" y="4114800"/>
                </a:lnTo>
                <a:lnTo>
                  <a:pt x="5190688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0"/>
            <a:ext cx="3779115" cy="3311879"/>
          </a:xfrm>
          <a:custGeom>
            <a:avLst/>
            <a:gdLst/>
            <a:ahLst/>
            <a:cxnLst/>
            <a:rect l="l" t="t" r="r" b="b"/>
            <a:pathLst>
              <a:path w="3779115" h="3311879">
                <a:moveTo>
                  <a:pt x="0" y="0"/>
                </a:moveTo>
                <a:lnTo>
                  <a:pt x="3779115" y="0"/>
                </a:lnTo>
                <a:lnTo>
                  <a:pt x="3779115" y="3311879"/>
                </a:lnTo>
                <a:lnTo>
                  <a:pt x="0" y="331187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458965" y="601944"/>
            <a:ext cx="1463446" cy="1300638"/>
          </a:xfrm>
          <a:custGeom>
            <a:avLst/>
            <a:gdLst/>
            <a:ahLst/>
            <a:cxnLst/>
            <a:rect l="l" t="t" r="r" b="b"/>
            <a:pathLst>
              <a:path w="1463446" h="1300638">
                <a:moveTo>
                  <a:pt x="0" y="0"/>
                </a:moveTo>
                <a:lnTo>
                  <a:pt x="1463446" y="0"/>
                </a:lnTo>
                <a:lnTo>
                  <a:pt x="1463446" y="1300638"/>
                </a:lnTo>
                <a:lnTo>
                  <a:pt x="0" y="130063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5591182" y="255304"/>
            <a:ext cx="2333403" cy="2333403"/>
          </a:xfrm>
          <a:custGeom>
            <a:avLst/>
            <a:gdLst/>
            <a:ahLst/>
            <a:cxnLst/>
            <a:rect l="l" t="t" r="r" b="b"/>
            <a:pathLst>
              <a:path w="2333403" h="2333403">
                <a:moveTo>
                  <a:pt x="0" y="0"/>
                </a:moveTo>
                <a:lnTo>
                  <a:pt x="2333402" y="0"/>
                </a:lnTo>
                <a:lnTo>
                  <a:pt x="2333402" y="2333402"/>
                </a:lnTo>
                <a:lnTo>
                  <a:pt x="0" y="233340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987461" y="2969706"/>
            <a:ext cx="14770423" cy="2173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734"/>
              </a:lnSpc>
              <a:spcBef>
                <a:spcPct val="0"/>
              </a:spcBef>
            </a:pPr>
            <a:r>
              <a:rPr lang="en-US" sz="12667">
                <a:solidFill>
                  <a:srgbClr val="E3F2B3"/>
                </a:solidFill>
                <a:latin typeface="High Cruiser"/>
                <a:ea typeface="High Cruiser"/>
                <a:cs typeface="High Cruiser"/>
                <a:sym typeface="High Cruiser"/>
              </a:rPr>
              <a:t>Metodologias ativas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256426" y="4421301"/>
            <a:ext cx="7681773" cy="1301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87"/>
              </a:lnSpc>
              <a:spcBef>
                <a:spcPct val="0"/>
              </a:spcBef>
            </a:pPr>
            <a:r>
              <a:rPr lang="en-US" sz="7633">
                <a:solidFill>
                  <a:srgbClr val="E3F2B3"/>
                </a:solidFill>
                <a:latin typeface="Caveat Brush"/>
                <a:ea typeface="Caveat Brush"/>
                <a:cs typeface="Caveat Brush"/>
                <a:sym typeface="Caveat Brush"/>
              </a:rPr>
              <a:t>para grandes grupos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353108" y="5810482"/>
            <a:ext cx="5806635" cy="980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78"/>
              </a:lnSpc>
              <a:spcBef>
                <a:spcPct val="0"/>
              </a:spcBef>
            </a:pPr>
            <a:r>
              <a:rPr lang="en-US" sz="5770">
                <a:solidFill>
                  <a:srgbClr val="E3F2B3"/>
                </a:solidFill>
                <a:latin typeface="Caveat Brush"/>
                <a:ea typeface="Caveat Brush"/>
                <a:cs typeface="Caveat Brush"/>
                <a:sym typeface="Caveat Brush"/>
              </a:rPr>
              <a:t>Marilia Rios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190688" y="8982810"/>
            <a:ext cx="7360917" cy="980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78"/>
              </a:lnSpc>
              <a:spcBef>
                <a:spcPct val="0"/>
              </a:spcBef>
            </a:pPr>
            <a:r>
              <a:rPr lang="en-US" sz="5770">
                <a:solidFill>
                  <a:srgbClr val="000000"/>
                </a:solidFill>
                <a:latin typeface="Caveat Brush"/>
                <a:ea typeface="Caveat Brush"/>
                <a:cs typeface="Caveat Brush"/>
                <a:sym typeface="Caveat Brush"/>
              </a:rPr>
              <a:t>marilia.paula@ifrj.edu.br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53283" y="971550"/>
            <a:ext cx="2744539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2F6D3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Lembrando...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-1482148" y="3890382"/>
            <a:ext cx="5595227" cy="1355199"/>
          </a:xfrm>
          <a:custGeom>
            <a:avLst/>
            <a:gdLst/>
            <a:ahLst/>
            <a:cxnLst/>
            <a:rect l="l" t="t" r="r" b="b"/>
            <a:pathLst>
              <a:path w="5595227" h="1355199">
                <a:moveTo>
                  <a:pt x="0" y="0"/>
                </a:moveTo>
                <a:lnTo>
                  <a:pt x="5595227" y="0"/>
                </a:lnTo>
                <a:lnTo>
                  <a:pt x="5595227" y="1355199"/>
                </a:lnTo>
                <a:lnTo>
                  <a:pt x="0" y="13551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1270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644611" y="8105017"/>
            <a:ext cx="19577223" cy="6611024"/>
          </a:xfrm>
          <a:custGeom>
            <a:avLst/>
            <a:gdLst/>
            <a:ahLst/>
            <a:cxnLst/>
            <a:rect l="l" t="t" r="r" b="b"/>
            <a:pathLst>
              <a:path w="19577223" h="6611024">
                <a:moveTo>
                  <a:pt x="0" y="0"/>
                </a:moveTo>
                <a:lnTo>
                  <a:pt x="19577222" y="0"/>
                </a:lnTo>
                <a:lnTo>
                  <a:pt x="19577222" y="6611024"/>
                </a:lnTo>
                <a:lnTo>
                  <a:pt x="0" y="66110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142" r="-20142" b="-125368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537245" y="6618080"/>
            <a:ext cx="3750755" cy="3668920"/>
          </a:xfrm>
          <a:custGeom>
            <a:avLst/>
            <a:gdLst/>
            <a:ahLst/>
            <a:cxnLst/>
            <a:rect l="l" t="t" r="r" b="b"/>
            <a:pathLst>
              <a:path w="3750755" h="3668920">
                <a:moveTo>
                  <a:pt x="0" y="0"/>
                </a:moveTo>
                <a:lnTo>
                  <a:pt x="3750755" y="0"/>
                </a:lnTo>
                <a:lnTo>
                  <a:pt x="3750755" y="3668920"/>
                </a:lnTo>
                <a:lnTo>
                  <a:pt x="0" y="366892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0" y="6831174"/>
            <a:ext cx="3532907" cy="3455826"/>
          </a:xfrm>
          <a:custGeom>
            <a:avLst/>
            <a:gdLst/>
            <a:ahLst/>
            <a:cxnLst/>
            <a:rect l="l" t="t" r="r" b="b"/>
            <a:pathLst>
              <a:path w="3532907" h="3455826">
                <a:moveTo>
                  <a:pt x="3532907" y="0"/>
                </a:moveTo>
                <a:lnTo>
                  <a:pt x="0" y="0"/>
                </a:lnTo>
                <a:lnTo>
                  <a:pt x="0" y="3455826"/>
                </a:lnTo>
                <a:lnTo>
                  <a:pt x="3532907" y="3455826"/>
                </a:lnTo>
                <a:lnTo>
                  <a:pt x="3532907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-323440"/>
            <a:ext cx="3532907" cy="2704280"/>
          </a:xfrm>
          <a:custGeom>
            <a:avLst/>
            <a:gdLst/>
            <a:ahLst/>
            <a:cxnLst/>
            <a:rect l="l" t="t" r="r" b="b"/>
            <a:pathLst>
              <a:path w="3532907" h="2704280">
                <a:moveTo>
                  <a:pt x="0" y="0"/>
                </a:moveTo>
                <a:lnTo>
                  <a:pt x="3532907" y="0"/>
                </a:lnTo>
                <a:lnTo>
                  <a:pt x="3532907" y="2704280"/>
                </a:lnTo>
                <a:lnTo>
                  <a:pt x="0" y="270428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>
            <a:off x="15016335" y="-323440"/>
            <a:ext cx="3271665" cy="2504311"/>
          </a:xfrm>
          <a:custGeom>
            <a:avLst/>
            <a:gdLst/>
            <a:ahLst/>
            <a:cxnLst/>
            <a:rect l="l" t="t" r="r" b="b"/>
            <a:pathLst>
              <a:path w="3271665" h="2504311">
                <a:moveTo>
                  <a:pt x="3271665" y="0"/>
                </a:moveTo>
                <a:lnTo>
                  <a:pt x="0" y="0"/>
                </a:lnTo>
                <a:lnTo>
                  <a:pt x="0" y="2504311"/>
                </a:lnTo>
                <a:lnTo>
                  <a:pt x="3271665" y="2504311"/>
                </a:lnTo>
                <a:lnTo>
                  <a:pt x="3271665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403810" y="636958"/>
            <a:ext cx="15413769" cy="8211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52783" lvl="1" indent="-626391" algn="just">
              <a:lnSpc>
                <a:spcPts val="8123"/>
              </a:lnSpc>
              <a:buFont typeface="Arial"/>
              <a:buChar char="•"/>
            </a:pPr>
            <a:r>
              <a:rPr lang="en-US" sz="5802" b="1">
                <a:solidFill>
                  <a:srgbClr val="20573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Metodologias ativas? O que achamos?</a:t>
            </a:r>
          </a:p>
          <a:p>
            <a:pPr marL="1252783" lvl="1" indent="-626391" algn="just">
              <a:lnSpc>
                <a:spcPts val="8123"/>
              </a:lnSpc>
              <a:buFont typeface="Arial"/>
              <a:buChar char="•"/>
            </a:pPr>
            <a:r>
              <a:rPr lang="en-US" sz="5802" b="1">
                <a:solidFill>
                  <a:srgbClr val="20573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Contrato</a:t>
            </a:r>
          </a:p>
          <a:p>
            <a:pPr marL="1252783" lvl="1" indent="-626391" algn="just">
              <a:lnSpc>
                <a:spcPts val="8123"/>
              </a:lnSpc>
              <a:buFont typeface="Arial"/>
              <a:buChar char="•"/>
            </a:pPr>
            <a:r>
              <a:rPr lang="en-US" sz="5802" b="1">
                <a:solidFill>
                  <a:srgbClr val="20573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GTP- Grupos com tarefas diferentes</a:t>
            </a:r>
          </a:p>
          <a:p>
            <a:pPr marL="1252783" lvl="1" indent="-626391" algn="just">
              <a:lnSpc>
                <a:spcPts val="8123"/>
              </a:lnSpc>
              <a:buFont typeface="Arial"/>
              <a:buChar char="•"/>
            </a:pPr>
            <a:r>
              <a:rPr lang="en-US" sz="5802" b="1">
                <a:solidFill>
                  <a:srgbClr val="20573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Tutores</a:t>
            </a:r>
          </a:p>
          <a:p>
            <a:pPr marL="1252783" lvl="1" indent="-626391" algn="just">
              <a:lnSpc>
                <a:spcPts val="8123"/>
              </a:lnSpc>
              <a:buFont typeface="Arial"/>
              <a:buChar char="•"/>
            </a:pPr>
            <a:r>
              <a:rPr lang="en-US" sz="5802" b="1">
                <a:solidFill>
                  <a:srgbClr val="20573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WAC - Writhing across the curriculum</a:t>
            </a:r>
          </a:p>
          <a:p>
            <a:pPr marL="1252783" lvl="1" indent="-626391" algn="just">
              <a:lnSpc>
                <a:spcPts val="8123"/>
              </a:lnSpc>
              <a:buFont typeface="Arial"/>
              <a:buChar char="•"/>
            </a:pPr>
            <a:r>
              <a:rPr lang="en-US" sz="5802" b="1">
                <a:solidFill>
                  <a:srgbClr val="20573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Prova</a:t>
            </a:r>
          </a:p>
          <a:p>
            <a:pPr marL="1252783" lvl="1" indent="-626391" algn="just">
              <a:lnSpc>
                <a:spcPts val="8123"/>
              </a:lnSpc>
              <a:buFont typeface="Arial"/>
              <a:buChar char="•"/>
            </a:pPr>
            <a:r>
              <a:rPr lang="en-US" sz="5802" b="1">
                <a:solidFill>
                  <a:srgbClr val="20573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QRcode dessa apresentação</a:t>
            </a:r>
          </a:p>
          <a:p>
            <a:pPr marL="1252783" lvl="1" indent="-626391" algn="just">
              <a:lnSpc>
                <a:spcPts val="8123"/>
              </a:lnSpc>
              <a:buFont typeface="Arial"/>
              <a:buChar char="•"/>
            </a:pPr>
            <a:r>
              <a:rPr lang="en-US" sz="5802" b="1">
                <a:solidFill>
                  <a:srgbClr val="20573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Foto</a:t>
            </a:r>
          </a:p>
        </p:txBody>
      </p:sp>
      <p:sp>
        <p:nvSpPr>
          <p:cNvPr id="10" name="TextBox 10"/>
          <p:cNvSpPr txBox="1"/>
          <p:nvPr/>
        </p:nvSpPr>
        <p:spPr>
          <a:xfrm rot="-5400000">
            <a:off x="-853075" y="4790901"/>
            <a:ext cx="4260881" cy="705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85"/>
              </a:lnSpc>
              <a:spcBef>
                <a:spcPct val="0"/>
              </a:spcBef>
            </a:pPr>
            <a:r>
              <a:rPr lang="en-US" sz="4132">
                <a:solidFill>
                  <a:srgbClr val="205732"/>
                </a:solidFill>
                <a:latin typeface="High Cruiser"/>
                <a:ea typeface="High Cruiser"/>
                <a:cs typeface="High Cruiser"/>
                <a:sym typeface="High Cruiser"/>
              </a:rPr>
              <a:t>Nossa Tarde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622732" y="3528542"/>
            <a:ext cx="13504875" cy="3229916"/>
          </a:xfrm>
          <a:custGeom>
            <a:avLst/>
            <a:gdLst/>
            <a:ahLst/>
            <a:cxnLst/>
            <a:rect l="l" t="t" r="r" b="b"/>
            <a:pathLst>
              <a:path w="13504875" h="3229916">
                <a:moveTo>
                  <a:pt x="0" y="0"/>
                </a:moveTo>
                <a:lnTo>
                  <a:pt x="13504874" y="0"/>
                </a:lnTo>
                <a:lnTo>
                  <a:pt x="13504874" y="3229916"/>
                </a:lnTo>
                <a:lnTo>
                  <a:pt x="0" y="32299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1131628" y="8229543"/>
            <a:ext cx="7156372" cy="2057457"/>
          </a:xfrm>
          <a:custGeom>
            <a:avLst/>
            <a:gdLst/>
            <a:ahLst/>
            <a:cxnLst/>
            <a:rect l="l" t="t" r="r" b="b"/>
            <a:pathLst>
              <a:path w="7156372" h="2057457">
                <a:moveTo>
                  <a:pt x="0" y="0"/>
                </a:moveTo>
                <a:lnTo>
                  <a:pt x="7156372" y="0"/>
                </a:lnTo>
                <a:lnTo>
                  <a:pt x="7156372" y="2057457"/>
                </a:lnTo>
                <a:lnTo>
                  <a:pt x="0" y="20574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126069" y="3903718"/>
            <a:ext cx="9306947" cy="2355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93"/>
              </a:lnSpc>
              <a:spcBef>
                <a:spcPct val="0"/>
              </a:spcBef>
            </a:pPr>
            <a:r>
              <a:rPr lang="en-US" sz="6780">
                <a:solidFill>
                  <a:srgbClr val="205732"/>
                </a:solidFill>
                <a:latin typeface="High Cruiser"/>
                <a:ea typeface="High Cruiser"/>
                <a:cs typeface="High Cruiser"/>
                <a:sym typeface="High Cruiser"/>
              </a:rPr>
              <a:t>Vamos conversar com pouco...</a:t>
            </a:r>
          </a:p>
        </p:txBody>
      </p:sp>
      <p:sp>
        <p:nvSpPr>
          <p:cNvPr id="6" name="Freeform 6"/>
          <p:cNvSpPr/>
          <p:nvPr/>
        </p:nvSpPr>
        <p:spPr>
          <a:xfrm flipH="1" flipV="1">
            <a:off x="-246116" y="0"/>
            <a:ext cx="7156372" cy="2057457"/>
          </a:xfrm>
          <a:custGeom>
            <a:avLst/>
            <a:gdLst/>
            <a:ahLst/>
            <a:cxnLst/>
            <a:rect l="l" t="t" r="r" b="b"/>
            <a:pathLst>
              <a:path w="7156372" h="2057457">
                <a:moveTo>
                  <a:pt x="7156373" y="2057457"/>
                </a:moveTo>
                <a:lnTo>
                  <a:pt x="0" y="2057457"/>
                </a:lnTo>
                <a:lnTo>
                  <a:pt x="0" y="0"/>
                </a:lnTo>
                <a:lnTo>
                  <a:pt x="7156373" y="0"/>
                </a:lnTo>
                <a:lnTo>
                  <a:pt x="7156373" y="2057457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3063240"/>
            <a:ext cx="18288000" cy="7223760"/>
          </a:xfrm>
          <a:custGeom>
            <a:avLst/>
            <a:gdLst/>
            <a:ahLst/>
            <a:cxnLst/>
            <a:rect l="l" t="t" r="r" b="b"/>
            <a:pathLst>
              <a:path w="18288000" h="7223760">
                <a:moveTo>
                  <a:pt x="0" y="0"/>
                </a:moveTo>
                <a:lnTo>
                  <a:pt x="18288000" y="0"/>
                </a:lnTo>
                <a:lnTo>
                  <a:pt x="18288000" y="7223760"/>
                </a:lnTo>
                <a:lnTo>
                  <a:pt x="0" y="72237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619342" y="1360170"/>
            <a:ext cx="14147756" cy="5314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1">
                <a:solidFill>
                  <a:srgbClr val="20573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Você acredita que o aluno aprende mais com metodologias ativas?</a:t>
            </a:r>
          </a:p>
          <a:p>
            <a:pPr algn="ctr">
              <a:lnSpc>
                <a:spcPts val="8400"/>
              </a:lnSpc>
            </a:pPr>
            <a:r>
              <a:rPr lang="en-US" sz="6000" b="1">
                <a:solidFill>
                  <a:srgbClr val="20573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a) Sim</a:t>
            </a:r>
          </a:p>
          <a:p>
            <a:pPr algn="ctr">
              <a:lnSpc>
                <a:spcPts val="8400"/>
              </a:lnSpc>
            </a:pPr>
            <a:r>
              <a:rPr lang="en-US" sz="6000" b="1">
                <a:solidFill>
                  <a:srgbClr val="20573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b) Não</a:t>
            </a:r>
          </a:p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b="1">
                <a:solidFill>
                  <a:srgbClr val="20573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c)Depende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378239" y="0"/>
            <a:ext cx="6480810" cy="10287000"/>
          </a:xfrm>
          <a:custGeom>
            <a:avLst/>
            <a:gdLst/>
            <a:ahLst/>
            <a:cxnLst/>
            <a:rect l="l" t="t" r="r" b="b"/>
            <a:pathLst>
              <a:path w="6480810" h="10287000">
                <a:moveTo>
                  <a:pt x="0" y="0"/>
                </a:moveTo>
                <a:lnTo>
                  <a:pt x="6480810" y="0"/>
                </a:lnTo>
                <a:lnTo>
                  <a:pt x="648081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191820" y="1036092"/>
            <a:ext cx="13602216" cy="8222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99"/>
              </a:lnSpc>
            </a:pPr>
            <a:r>
              <a:rPr lang="en-US" sz="6642" b="1">
                <a:solidFill>
                  <a:srgbClr val="224B2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Ano passado qual  dessas ferramentas você mais utilizou em suas aulas:</a:t>
            </a:r>
          </a:p>
          <a:p>
            <a:pPr algn="l">
              <a:lnSpc>
                <a:spcPts val="9299"/>
              </a:lnSpc>
            </a:pPr>
            <a:r>
              <a:rPr lang="en-US" sz="6642" b="1">
                <a:solidFill>
                  <a:srgbClr val="224B2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a) Plickers</a:t>
            </a:r>
          </a:p>
          <a:p>
            <a:pPr algn="l">
              <a:lnSpc>
                <a:spcPts val="9299"/>
              </a:lnSpc>
            </a:pPr>
            <a:r>
              <a:rPr lang="en-US" sz="6642" b="1">
                <a:solidFill>
                  <a:srgbClr val="224B2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b) Raspadinha</a:t>
            </a:r>
          </a:p>
          <a:p>
            <a:pPr algn="l">
              <a:lnSpc>
                <a:spcPts val="9299"/>
              </a:lnSpc>
            </a:pPr>
            <a:r>
              <a:rPr lang="en-US" sz="6642" b="1">
                <a:solidFill>
                  <a:srgbClr val="224B2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c) Mentimeter</a:t>
            </a:r>
          </a:p>
          <a:p>
            <a:pPr algn="l">
              <a:lnSpc>
                <a:spcPts val="9299"/>
              </a:lnSpc>
              <a:spcBef>
                <a:spcPct val="0"/>
              </a:spcBef>
            </a:pPr>
            <a:r>
              <a:rPr lang="en-US" sz="6642" b="1">
                <a:solidFill>
                  <a:srgbClr val="224B2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d) nenhum deles...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7818120"/>
            <a:ext cx="18288000" cy="2468880"/>
          </a:xfrm>
          <a:custGeom>
            <a:avLst/>
            <a:gdLst/>
            <a:ahLst/>
            <a:cxnLst/>
            <a:rect l="l" t="t" r="r" b="b"/>
            <a:pathLst>
              <a:path w="18288000" h="2468880">
                <a:moveTo>
                  <a:pt x="0" y="0"/>
                </a:moveTo>
                <a:lnTo>
                  <a:pt x="18288000" y="0"/>
                </a:lnTo>
                <a:lnTo>
                  <a:pt x="18288000" y="2468880"/>
                </a:lnTo>
                <a:lnTo>
                  <a:pt x="0" y="24688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923925"/>
            <a:ext cx="16771225" cy="6675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6"/>
              </a:lnSpc>
            </a:pPr>
            <a:r>
              <a:rPr lang="en-US" sz="5404" b="1">
                <a:solidFill>
                  <a:srgbClr val="224B2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Como eu gostaria de utilizar metodologias ativas em minhas aulas:</a:t>
            </a:r>
          </a:p>
          <a:p>
            <a:pPr algn="l">
              <a:lnSpc>
                <a:spcPts val="7566"/>
              </a:lnSpc>
            </a:pPr>
            <a:r>
              <a:rPr lang="en-US" sz="5404" b="1">
                <a:solidFill>
                  <a:srgbClr val="224B2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a) Para fazer revisão</a:t>
            </a:r>
          </a:p>
          <a:p>
            <a:pPr algn="l">
              <a:lnSpc>
                <a:spcPts val="7566"/>
              </a:lnSpc>
            </a:pPr>
            <a:r>
              <a:rPr lang="en-US" sz="5404" b="1">
                <a:solidFill>
                  <a:srgbClr val="224B2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b) Para apresentar o conteúdo de forma mais dinâmica</a:t>
            </a:r>
          </a:p>
          <a:p>
            <a:pPr algn="l">
              <a:lnSpc>
                <a:spcPts val="7566"/>
              </a:lnSpc>
            </a:pPr>
            <a:r>
              <a:rPr lang="en-US" sz="5404" b="1">
                <a:solidFill>
                  <a:srgbClr val="224B2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c) Para fazer avaliações</a:t>
            </a:r>
          </a:p>
          <a:p>
            <a:pPr algn="l">
              <a:lnSpc>
                <a:spcPts val="7566"/>
              </a:lnSpc>
              <a:spcBef>
                <a:spcPct val="0"/>
              </a:spcBef>
            </a:pPr>
            <a:r>
              <a:rPr lang="en-US" sz="5404" b="1">
                <a:solidFill>
                  <a:srgbClr val="224B2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d) Esse ano vou tentar fazer tudo isso!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7294524"/>
            <a:ext cx="14395701" cy="1963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51"/>
              </a:lnSpc>
            </a:pPr>
            <a:r>
              <a:rPr lang="en-US" sz="7865">
                <a:solidFill>
                  <a:srgbClr val="E3F2B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OBRIGADA POR RESPONDER... VAMOS LÁ?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624175" y="3478915"/>
            <a:ext cx="13919876" cy="3329170"/>
          </a:xfrm>
          <a:custGeom>
            <a:avLst/>
            <a:gdLst/>
            <a:ahLst/>
            <a:cxnLst/>
            <a:rect l="l" t="t" r="r" b="b"/>
            <a:pathLst>
              <a:path w="13919876" h="3329170">
                <a:moveTo>
                  <a:pt x="0" y="0"/>
                </a:moveTo>
                <a:lnTo>
                  <a:pt x="13919876" y="0"/>
                </a:lnTo>
                <a:lnTo>
                  <a:pt x="13919876" y="3329170"/>
                </a:lnTo>
                <a:lnTo>
                  <a:pt x="0" y="33291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378239" y="0"/>
            <a:ext cx="6480810" cy="10287000"/>
          </a:xfrm>
          <a:custGeom>
            <a:avLst/>
            <a:gdLst/>
            <a:ahLst/>
            <a:cxnLst/>
            <a:rect l="l" t="t" r="r" b="b"/>
            <a:pathLst>
              <a:path w="6480810" h="10287000">
                <a:moveTo>
                  <a:pt x="0" y="0"/>
                </a:moveTo>
                <a:lnTo>
                  <a:pt x="6480810" y="0"/>
                </a:lnTo>
                <a:lnTo>
                  <a:pt x="648081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521429" y="962637"/>
            <a:ext cx="3817213" cy="1040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37"/>
              </a:lnSpc>
              <a:spcBef>
                <a:spcPct val="0"/>
              </a:spcBef>
            </a:pPr>
            <a:r>
              <a:rPr lang="en-US" sz="6098">
                <a:solidFill>
                  <a:srgbClr val="205732"/>
                </a:solidFill>
                <a:latin typeface="High Cruiser"/>
                <a:ea typeface="High Cruiser"/>
                <a:cs typeface="High Cruiser"/>
                <a:sym typeface="High Cruiser"/>
              </a:rPr>
              <a:t>Analysis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02765" y="4019550"/>
            <a:ext cx="10082470" cy="2114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b="1">
                <a:solidFill>
                  <a:srgbClr val="20573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GTP- Grupos com tarefas diferentes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236090" y="461407"/>
            <a:ext cx="9938197" cy="2376885"/>
          </a:xfrm>
          <a:custGeom>
            <a:avLst/>
            <a:gdLst/>
            <a:ahLst/>
            <a:cxnLst/>
            <a:rect l="l" t="t" r="r" b="b"/>
            <a:pathLst>
              <a:path w="9938197" h="2376885">
                <a:moveTo>
                  <a:pt x="0" y="0"/>
                </a:moveTo>
                <a:lnTo>
                  <a:pt x="9938197" y="0"/>
                </a:lnTo>
                <a:lnTo>
                  <a:pt x="9938197" y="2376885"/>
                </a:lnTo>
                <a:lnTo>
                  <a:pt x="0" y="23768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7818120"/>
            <a:ext cx="18288000" cy="2468880"/>
          </a:xfrm>
          <a:custGeom>
            <a:avLst/>
            <a:gdLst/>
            <a:ahLst/>
            <a:cxnLst/>
            <a:rect l="l" t="t" r="r" b="b"/>
            <a:pathLst>
              <a:path w="18288000" h="2468880">
                <a:moveTo>
                  <a:pt x="0" y="0"/>
                </a:moveTo>
                <a:lnTo>
                  <a:pt x="18288000" y="0"/>
                </a:lnTo>
                <a:lnTo>
                  <a:pt x="18288000" y="2468880"/>
                </a:lnTo>
                <a:lnTo>
                  <a:pt x="0" y="24688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177545" y="4074297"/>
            <a:ext cx="13563039" cy="2934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55"/>
              </a:lnSpc>
            </a:pPr>
            <a:r>
              <a:rPr lang="en-US" sz="5611" b="1">
                <a:solidFill>
                  <a:srgbClr val="224B2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Promover a aprendizagem colaborativa e a construção ativa do conhecimento. </a:t>
            </a:r>
          </a:p>
          <a:p>
            <a:pPr algn="ctr">
              <a:lnSpc>
                <a:spcPts val="7855"/>
              </a:lnSpc>
              <a:spcBef>
                <a:spcPct val="0"/>
              </a:spcBef>
            </a:pPr>
            <a:endParaRPr lang="en-US" sz="5611" b="1">
              <a:solidFill>
                <a:srgbClr val="224B22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467260" y="1048668"/>
            <a:ext cx="7783608" cy="1078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03"/>
              </a:lnSpc>
              <a:spcBef>
                <a:spcPct val="0"/>
              </a:spcBef>
            </a:pPr>
            <a:r>
              <a:rPr lang="en-US" sz="6287">
                <a:solidFill>
                  <a:srgbClr val="205732"/>
                </a:solidFill>
                <a:latin typeface="High Cruiser"/>
                <a:ea typeface="High Cruiser"/>
                <a:cs typeface="High Cruiser"/>
                <a:sym typeface="High Cruiser"/>
              </a:rPr>
              <a:t>Objetivo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877391" y="604367"/>
            <a:ext cx="6533219" cy="1562528"/>
          </a:xfrm>
          <a:custGeom>
            <a:avLst/>
            <a:gdLst/>
            <a:ahLst/>
            <a:cxnLst/>
            <a:rect l="l" t="t" r="r" b="b"/>
            <a:pathLst>
              <a:path w="6533219" h="1562528">
                <a:moveTo>
                  <a:pt x="0" y="0"/>
                </a:moveTo>
                <a:lnTo>
                  <a:pt x="6533218" y="0"/>
                </a:lnTo>
                <a:lnTo>
                  <a:pt x="6533218" y="1562528"/>
                </a:lnTo>
                <a:lnTo>
                  <a:pt x="0" y="15625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87913" y="2090695"/>
            <a:ext cx="17312173" cy="7694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2"/>
              </a:lnSpc>
            </a:pPr>
            <a:endParaRPr/>
          </a:p>
          <a:p>
            <a:pPr marL="790036" lvl="1" indent="-395018" algn="ctr">
              <a:lnSpc>
                <a:spcPts val="5122"/>
              </a:lnSpc>
              <a:buFont typeface="Arial"/>
              <a:buChar char="•"/>
            </a:pPr>
            <a:r>
              <a:rPr lang="en-US" sz="3659" b="1">
                <a:solidFill>
                  <a:srgbClr val="224B2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Separar os grupos informando a importância de participação de todos;</a:t>
            </a:r>
          </a:p>
          <a:p>
            <a:pPr marL="790036" lvl="1" indent="-395018" algn="ctr">
              <a:lnSpc>
                <a:spcPts val="5122"/>
              </a:lnSpc>
              <a:buFont typeface="Arial"/>
              <a:buChar char="•"/>
            </a:pPr>
            <a:r>
              <a:rPr lang="en-US" sz="3659" b="1">
                <a:solidFill>
                  <a:srgbClr val="224B2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Enumerar os problemas e cada participante do grupo. </a:t>
            </a:r>
          </a:p>
          <a:p>
            <a:pPr marL="790036" lvl="1" indent="-395018" algn="ctr">
              <a:lnSpc>
                <a:spcPts val="5122"/>
              </a:lnSpc>
              <a:buFont typeface="Arial"/>
              <a:buChar char="•"/>
            </a:pPr>
            <a:r>
              <a:rPr lang="en-US" sz="3659" b="1">
                <a:solidFill>
                  <a:srgbClr val="224B2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Ex: Problema 1, aluno 1, 2, 3, 4... entregar um papel numerado para todos anotarem as contribuições de cada participante.</a:t>
            </a:r>
          </a:p>
          <a:p>
            <a:pPr marL="790036" lvl="1" indent="-395018" algn="ctr">
              <a:lnSpc>
                <a:spcPts val="5122"/>
              </a:lnSpc>
              <a:buFont typeface="Arial"/>
              <a:buChar char="•"/>
            </a:pPr>
            <a:r>
              <a:rPr lang="en-US" sz="3659" b="1">
                <a:solidFill>
                  <a:srgbClr val="224B2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Depois de cada problema resolvido, o professor recolhe os papeis e cria nossos grupos, agora, os alunos número 1 ficam no grupo 01, número 2 no grupo 2...</a:t>
            </a:r>
          </a:p>
          <a:p>
            <a:pPr marL="790036" lvl="1" indent="-395018" algn="ctr">
              <a:lnSpc>
                <a:spcPts val="5122"/>
              </a:lnSpc>
              <a:buFont typeface="Arial"/>
              <a:buChar char="•"/>
            </a:pPr>
            <a:r>
              <a:rPr lang="en-US" sz="3659" b="1">
                <a:solidFill>
                  <a:srgbClr val="224B2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Nos novos grupos, todos explicam todos os problemas e “devem entregar uma nova resolução”;</a:t>
            </a:r>
          </a:p>
          <a:p>
            <a:pPr marL="790036" lvl="1" indent="-395018" algn="ctr">
              <a:lnSpc>
                <a:spcPts val="5122"/>
              </a:lnSpc>
              <a:buFont typeface="Arial"/>
              <a:buChar char="•"/>
            </a:pPr>
            <a:r>
              <a:rPr lang="en-US" sz="3659" b="1">
                <a:solidFill>
                  <a:srgbClr val="224B2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Socialização e discussão coletiva das respostas.</a:t>
            </a:r>
          </a:p>
          <a:p>
            <a:pPr algn="ctr">
              <a:lnSpc>
                <a:spcPts val="5122"/>
              </a:lnSpc>
              <a:spcBef>
                <a:spcPct val="0"/>
              </a:spcBef>
            </a:pPr>
            <a:endParaRPr lang="en-US" sz="3659" b="1">
              <a:solidFill>
                <a:srgbClr val="224B22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  <p:sp>
        <p:nvSpPr>
          <p:cNvPr id="5" name="Freeform 5"/>
          <p:cNvSpPr/>
          <p:nvPr/>
        </p:nvSpPr>
        <p:spPr>
          <a:xfrm rot="1199762">
            <a:off x="-981145" y="7554843"/>
            <a:ext cx="4307593" cy="3406915"/>
          </a:xfrm>
          <a:custGeom>
            <a:avLst/>
            <a:gdLst/>
            <a:ahLst/>
            <a:cxnLst/>
            <a:rect l="l" t="t" r="r" b="b"/>
            <a:pathLst>
              <a:path w="4307593" h="3406915">
                <a:moveTo>
                  <a:pt x="0" y="0"/>
                </a:moveTo>
                <a:lnTo>
                  <a:pt x="4307593" y="0"/>
                </a:lnTo>
                <a:lnTo>
                  <a:pt x="4307593" y="3406914"/>
                </a:lnTo>
                <a:lnTo>
                  <a:pt x="0" y="34069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224327">
            <a:off x="15105503" y="7663219"/>
            <a:ext cx="4307593" cy="3406915"/>
          </a:xfrm>
          <a:custGeom>
            <a:avLst/>
            <a:gdLst/>
            <a:ahLst/>
            <a:cxnLst/>
            <a:rect l="l" t="t" r="r" b="b"/>
            <a:pathLst>
              <a:path w="4307593" h="3406915">
                <a:moveTo>
                  <a:pt x="0" y="0"/>
                </a:moveTo>
                <a:lnTo>
                  <a:pt x="4307594" y="0"/>
                </a:lnTo>
                <a:lnTo>
                  <a:pt x="4307594" y="3406914"/>
                </a:lnTo>
                <a:lnTo>
                  <a:pt x="0" y="34069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405364" y="-500397"/>
            <a:ext cx="7315200" cy="1529097"/>
          </a:xfrm>
          <a:custGeom>
            <a:avLst/>
            <a:gdLst/>
            <a:ahLst/>
            <a:cxnLst/>
            <a:rect l="l" t="t" r="r" b="b"/>
            <a:pathLst>
              <a:path w="7315200" h="1529097">
                <a:moveTo>
                  <a:pt x="0" y="0"/>
                </a:moveTo>
                <a:lnTo>
                  <a:pt x="7315200" y="0"/>
                </a:lnTo>
                <a:lnTo>
                  <a:pt x="7315200" y="1529097"/>
                </a:lnTo>
                <a:lnTo>
                  <a:pt x="0" y="15290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6262211" y="846998"/>
            <a:ext cx="4267746" cy="962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23"/>
              </a:lnSpc>
              <a:spcBef>
                <a:spcPct val="0"/>
              </a:spcBef>
            </a:pPr>
            <a:r>
              <a:rPr lang="en-US" sz="5587">
                <a:solidFill>
                  <a:srgbClr val="205732"/>
                </a:solidFill>
                <a:latin typeface="High Cruiser"/>
                <a:ea typeface="High Cruiser"/>
                <a:cs typeface="High Cruiser"/>
                <a:sym typeface="High Cruiser"/>
              </a:rPr>
              <a:t>Passos:</a:t>
            </a:r>
          </a:p>
        </p:txBody>
      </p:sp>
      <p:sp>
        <p:nvSpPr>
          <p:cNvPr id="9" name="Freeform 9"/>
          <p:cNvSpPr/>
          <p:nvPr/>
        </p:nvSpPr>
        <p:spPr>
          <a:xfrm flipH="1">
            <a:off x="11608600" y="-500397"/>
            <a:ext cx="7315200" cy="1529097"/>
          </a:xfrm>
          <a:custGeom>
            <a:avLst/>
            <a:gdLst/>
            <a:ahLst/>
            <a:cxnLst/>
            <a:rect l="l" t="t" r="r" b="b"/>
            <a:pathLst>
              <a:path w="7315200" h="1529097">
                <a:moveTo>
                  <a:pt x="7315200" y="0"/>
                </a:moveTo>
                <a:lnTo>
                  <a:pt x="0" y="0"/>
                </a:lnTo>
                <a:lnTo>
                  <a:pt x="0" y="1529097"/>
                </a:lnTo>
                <a:lnTo>
                  <a:pt x="7315200" y="1529097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236090" y="461407"/>
            <a:ext cx="9938197" cy="2376885"/>
          </a:xfrm>
          <a:custGeom>
            <a:avLst/>
            <a:gdLst/>
            <a:ahLst/>
            <a:cxnLst/>
            <a:rect l="l" t="t" r="r" b="b"/>
            <a:pathLst>
              <a:path w="9938197" h="2376885">
                <a:moveTo>
                  <a:pt x="0" y="0"/>
                </a:moveTo>
                <a:lnTo>
                  <a:pt x="9938197" y="0"/>
                </a:lnTo>
                <a:lnTo>
                  <a:pt x="9938197" y="2376885"/>
                </a:lnTo>
                <a:lnTo>
                  <a:pt x="0" y="23768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7818120"/>
            <a:ext cx="18288000" cy="2468880"/>
          </a:xfrm>
          <a:custGeom>
            <a:avLst/>
            <a:gdLst/>
            <a:ahLst/>
            <a:cxnLst/>
            <a:rect l="l" t="t" r="r" b="b"/>
            <a:pathLst>
              <a:path w="18288000" h="2468880">
                <a:moveTo>
                  <a:pt x="0" y="0"/>
                </a:moveTo>
                <a:lnTo>
                  <a:pt x="18288000" y="0"/>
                </a:lnTo>
                <a:lnTo>
                  <a:pt x="18288000" y="2468880"/>
                </a:lnTo>
                <a:lnTo>
                  <a:pt x="0" y="24688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177545" y="2733517"/>
            <a:ext cx="13563039" cy="59058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55"/>
              </a:lnSpc>
            </a:pPr>
            <a:r>
              <a:rPr lang="en-US" sz="5611" b="1">
                <a:solidFill>
                  <a:srgbClr val="224B2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Participar significa:</a:t>
            </a:r>
          </a:p>
          <a:p>
            <a:pPr algn="ctr">
              <a:lnSpc>
                <a:spcPts val="7855"/>
              </a:lnSpc>
            </a:pPr>
            <a:r>
              <a:rPr lang="en-US" sz="5611" b="1">
                <a:solidFill>
                  <a:srgbClr val="224B2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Questionar, problematizar, responder, procurar resolver, explicar ou demonstrar alguma forma de colaboração.</a:t>
            </a:r>
          </a:p>
          <a:p>
            <a:pPr algn="ctr">
              <a:lnSpc>
                <a:spcPts val="7855"/>
              </a:lnSpc>
              <a:spcBef>
                <a:spcPct val="0"/>
              </a:spcBef>
            </a:pPr>
            <a:endParaRPr lang="en-US" sz="5611" b="1">
              <a:solidFill>
                <a:srgbClr val="224B22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467260" y="1048668"/>
            <a:ext cx="7783608" cy="1078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03"/>
              </a:lnSpc>
              <a:spcBef>
                <a:spcPct val="0"/>
              </a:spcBef>
            </a:pPr>
            <a:r>
              <a:rPr lang="en-US" sz="6287">
                <a:solidFill>
                  <a:srgbClr val="205732"/>
                </a:solidFill>
                <a:latin typeface="High Cruiser"/>
                <a:ea typeface="High Cruiser"/>
                <a:cs typeface="High Cruiser"/>
                <a:sym typeface="High Cruiser"/>
              </a:rPr>
              <a:t>Dica para os alunos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3013566" y="-68098"/>
            <a:ext cx="6566613" cy="10423196"/>
          </a:xfrm>
          <a:custGeom>
            <a:avLst/>
            <a:gdLst/>
            <a:ahLst/>
            <a:cxnLst/>
            <a:rect l="l" t="t" r="r" b="b"/>
            <a:pathLst>
              <a:path w="6566613" h="10423196">
                <a:moveTo>
                  <a:pt x="0" y="0"/>
                </a:moveTo>
                <a:lnTo>
                  <a:pt x="6566613" y="0"/>
                </a:lnTo>
                <a:lnTo>
                  <a:pt x="6566613" y="10423196"/>
                </a:lnTo>
                <a:lnTo>
                  <a:pt x="0" y="104231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416427" y="584039"/>
            <a:ext cx="16536380" cy="9430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5"/>
              </a:lnSpc>
            </a:pPr>
            <a:r>
              <a:rPr lang="en-US" sz="3354" b="1">
                <a:solidFill>
                  <a:srgbClr val="224B2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Qual é a sequência correta dos passos seguidos nessa metodologia?</a:t>
            </a:r>
          </a:p>
          <a:p>
            <a:pPr algn="ctr">
              <a:lnSpc>
                <a:spcPts val="4695"/>
              </a:lnSpc>
            </a:pPr>
            <a:endParaRPr lang="en-US" sz="3354" b="1">
              <a:solidFill>
                <a:srgbClr val="224B22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algn="ctr">
              <a:lnSpc>
                <a:spcPts val="4695"/>
              </a:lnSpc>
            </a:pPr>
            <a:r>
              <a:rPr lang="en-US" sz="3354">
                <a:solidFill>
                  <a:srgbClr val="224B22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A) Os alunos são divididos em grupos → Cada grupo resolve todos os problemas → O professor recolhe as respostas → Socialização coletiva das soluções.</a:t>
            </a:r>
          </a:p>
          <a:p>
            <a:pPr algn="ctr">
              <a:lnSpc>
                <a:spcPts val="4695"/>
              </a:lnSpc>
            </a:pPr>
            <a:endParaRPr lang="en-US" sz="3354">
              <a:solidFill>
                <a:srgbClr val="224B22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ctr">
              <a:lnSpc>
                <a:spcPts val="4695"/>
              </a:lnSpc>
            </a:pPr>
            <a:r>
              <a:rPr lang="en-US" sz="3354">
                <a:solidFill>
                  <a:srgbClr val="224B22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B) Separação dos grupos e distribuição dos problemas → Registro das contribuições individuais → Formação de novos grupos com alunos de números iguais → Explicação e nova resolução dos problemas → Socialização e discussão coletiva.</a:t>
            </a:r>
          </a:p>
          <a:p>
            <a:pPr algn="ctr">
              <a:lnSpc>
                <a:spcPts val="4695"/>
              </a:lnSpc>
            </a:pPr>
            <a:endParaRPr lang="en-US" sz="3354">
              <a:solidFill>
                <a:srgbClr val="224B22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ctr">
              <a:lnSpc>
                <a:spcPts val="4695"/>
              </a:lnSpc>
            </a:pPr>
            <a:r>
              <a:rPr lang="en-US" sz="3354">
                <a:solidFill>
                  <a:srgbClr val="224B22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C) O professor resolve um problema modelo → Os alunos resolvem os problemas individualmente → Formação de grupos fixos para comparar respostas → Socialização final das resoluções.</a:t>
            </a:r>
          </a:p>
          <a:p>
            <a:pPr algn="ctr">
              <a:lnSpc>
                <a:spcPts val="4695"/>
              </a:lnSpc>
            </a:pPr>
            <a:endParaRPr lang="en-US" sz="3354">
              <a:solidFill>
                <a:srgbClr val="224B22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ctr">
              <a:lnSpc>
                <a:spcPts val="4695"/>
              </a:lnSpc>
            </a:pPr>
            <a:r>
              <a:rPr lang="en-US" sz="3354">
                <a:solidFill>
                  <a:srgbClr val="224B22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D) Os alunos escolhem livremente seus grupos → Resolução dos problemas sem registro individual → Discussão coletiva das soluções → O professor faz a correção final.</a:t>
            </a:r>
          </a:p>
          <a:p>
            <a:pPr algn="ctr">
              <a:lnSpc>
                <a:spcPts val="4695"/>
              </a:lnSpc>
              <a:spcBef>
                <a:spcPct val="0"/>
              </a:spcBef>
            </a:pPr>
            <a:endParaRPr lang="en-US" sz="3354">
              <a:solidFill>
                <a:srgbClr val="224B22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3013566" y="-68098"/>
            <a:ext cx="6566613" cy="10423196"/>
          </a:xfrm>
          <a:custGeom>
            <a:avLst/>
            <a:gdLst/>
            <a:ahLst/>
            <a:cxnLst/>
            <a:rect l="l" t="t" r="r" b="b"/>
            <a:pathLst>
              <a:path w="6566613" h="10423196">
                <a:moveTo>
                  <a:pt x="0" y="0"/>
                </a:moveTo>
                <a:lnTo>
                  <a:pt x="6566613" y="0"/>
                </a:lnTo>
                <a:lnTo>
                  <a:pt x="6566613" y="10423196"/>
                </a:lnTo>
                <a:lnTo>
                  <a:pt x="0" y="104231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416427" y="584039"/>
            <a:ext cx="16536380" cy="10020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5"/>
              </a:lnSpc>
            </a:pPr>
            <a:r>
              <a:rPr lang="en-US" sz="3354" b="1">
                <a:solidFill>
                  <a:srgbClr val="224B2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Qual é a sequência correta dos passos seguidos nessa metodologia?</a:t>
            </a:r>
          </a:p>
          <a:p>
            <a:pPr algn="ctr">
              <a:lnSpc>
                <a:spcPts val="4695"/>
              </a:lnSpc>
            </a:pPr>
            <a:endParaRPr lang="en-US" sz="3354" b="1">
              <a:solidFill>
                <a:srgbClr val="224B22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algn="ctr">
              <a:lnSpc>
                <a:spcPts val="4695"/>
              </a:lnSpc>
            </a:pPr>
            <a:r>
              <a:rPr lang="en-US" sz="3354">
                <a:solidFill>
                  <a:srgbClr val="224B22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A) Os alunos são divididos em grupos → Cada grupo resolve todos os problemas → O professor recolhe as respostas → Socialização coletiva das soluções.</a:t>
            </a:r>
          </a:p>
          <a:p>
            <a:pPr algn="ctr">
              <a:lnSpc>
                <a:spcPts val="4695"/>
              </a:lnSpc>
            </a:pPr>
            <a:endParaRPr lang="en-US" sz="3354">
              <a:solidFill>
                <a:srgbClr val="224B22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ctr">
              <a:lnSpc>
                <a:spcPts val="4695"/>
              </a:lnSpc>
            </a:pPr>
            <a:r>
              <a:rPr lang="en-US" sz="3354" b="1">
                <a:solidFill>
                  <a:srgbClr val="224B2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B) Separação dos grupos e distribuição dos problemas → Registro das contribuições individuais → Formação de novos grupos com alunos de números iguais → Explicação e nova resolução dos problemas → Socialização e discussão coletiva.</a:t>
            </a:r>
          </a:p>
          <a:p>
            <a:pPr algn="ctr">
              <a:lnSpc>
                <a:spcPts val="4695"/>
              </a:lnSpc>
            </a:pPr>
            <a:endParaRPr lang="en-US" sz="3354" b="1">
              <a:solidFill>
                <a:srgbClr val="224B22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algn="ctr">
              <a:lnSpc>
                <a:spcPts val="4695"/>
              </a:lnSpc>
            </a:pPr>
            <a:r>
              <a:rPr lang="en-US" sz="3354">
                <a:solidFill>
                  <a:srgbClr val="224B22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C) O professor resolve um problema modelo → Os alunos resolvem os problemas individualmente → Formação de grupos fixos para comparar respostas → Socialização final das resoluções.</a:t>
            </a:r>
          </a:p>
          <a:p>
            <a:pPr algn="ctr">
              <a:lnSpc>
                <a:spcPts val="4695"/>
              </a:lnSpc>
            </a:pPr>
            <a:endParaRPr lang="en-US" sz="3354">
              <a:solidFill>
                <a:srgbClr val="224B22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ctr">
              <a:lnSpc>
                <a:spcPts val="4695"/>
              </a:lnSpc>
            </a:pPr>
            <a:r>
              <a:rPr lang="en-US" sz="3354">
                <a:solidFill>
                  <a:srgbClr val="224B22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D) Os alunos escolhem livremente seus grupos → Resolução dos problemas sem registro individual → Discussão coletiva das soluções → O professor faz a correção final.</a:t>
            </a:r>
          </a:p>
          <a:p>
            <a:pPr algn="ctr">
              <a:lnSpc>
                <a:spcPts val="4695"/>
              </a:lnSpc>
              <a:spcBef>
                <a:spcPct val="0"/>
              </a:spcBef>
            </a:pPr>
            <a:endParaRPr lang="en-US" sz="3354">
              <a:solidFill>
                <a:srgbClr val="224B22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913927" y="3561441"/>
            <a:ext cx="11143805" cy="2356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703"/>
              </a:lnSpc>
            </a:pPr>
            <a:r>
              <a:rPr lang="en-US" sz="17527">
                <a:solidFill>
                  <a:srgbClr val="FFFFFF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TUTORES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702240" cy="10287000"/>
          </a:xfrm>
          <a:prstGeom prst="rect">
            <a:avLst/>
          </a:prstGeom>
          <a:solidFill>
            <a:srgbClr val="8BC24A"/>
          </a:solidFill>
        </p:spPr>
      </p:sp>
      <p:grpSp>
        <p:nvGrpSpPr>
          <p:cNvPr id="3" name="Group 3"/>
          <p:cNvGrpSpPr/>
          <p:nvPr/>
        </p:nvGrpSpPr>
        <p:grpSpPr>
          <a:xfrm>
            <a:off x="10597976" y="553920"/>
            <a:ext cx="7262363" cy="9179161"/>
            <a:chOff x="0" y="0"/>
            <a:chExt cx="9683151" cy="12238881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/>
            <a:srcRect l="13084" r="36537" b="4489"/>
            <a:stretch>
              <a:fillRect/>
            </a:stretch>
          </p:blipFill>
          <p:spPr>
            <a:xfrm>
              <a:off x="0" y="0"/>
              <a:ext cx="9683151" cy="12238881"/>
            </a:xfrm>
            <a:prstGeom prst="rect">
              <a:avLst/>
            </a:prstGeom>
          </p:spPr>
        </p:pic>
      </p:grpSp>
      <p:sp>
        <p:nvSpPr>
          <p:cNvPr id="5" name="Freeform 5"/>
          <p:cNvSpPr/>
          <p:nvPr/>
        </p:nvSpPr>
        <p:spPr>
          <a:xfrm flipH="1">
            <a:off x="0" y="6923956"/>
            <a:ext cx="2334344" cy="2334344"/>
          </a:xfrm>
          <a:custGeom>
            <a:avLst/>
            <a:gdLst/>
            <a:ahLst/>
            <a:cxnLst/>
            <a:rect l="l" t="t" r="r" b="b"/>
            <a:pathLst>
              <a:path w="2334344" h="2334344">
                <a:moveTo>
                  <a:pt x="2334344" y="0"/>
                </a:moveTo>
                <a:lnTo>
                  <a:pt x="0" y="0"/>
                </a:lnTo>
                <a:lnTo>
                  <a:pt x="0" y="2334344"/>
                </a:lnTo>
                <a:lnTo>
                  <a:pt x="2334344" y="2334344"/>
                </a:lnTo>
                <a:lnTo>
                  <a:pt x="2334344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730843" y="-20574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057900" y="8743950"/>
            <a:ext cx="3086100" cy="3086100"/>
          </a:xfrm>
          <a:custGeom>
            <a:avLst/>
            <a:gdLst/>
            <a:ahLst/>
            <a:cxnLst/>
            <a:rect l="l" t="t" r="r" b="b"/>
            <a:pathLst>
              <a:path w="3086100" h="3086100">
                <a:moveTo>
                  <a:pt x="0" y="0"/>
                </a:moveTo>
                <a:lnTo>
                  <a:pt x="3086100" y="0"/>
                </a:lnTo>
                <a:lnTo>
                  <a:pt x="3086100" y="3086100"/>
                </a:lnTo>
                <a:lnTo>
                  <a:pt x="0" y="30861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106498" y="942975"/>
            <a:ext cx="4290690" cy="738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19"/>
              </a:lnSpc>
            </a:pPr>
            <a:r>
              <a:rPr lang="en-US" sz="4299">
                <a:solidFill>
                  <a:srgbClr val="224B22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Objetivo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2398077"/>
            <a:ext cx="10183941" cy="5567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46512" lvl="1" indent="-573256" algn="l">
              <a:lnSpc>
                <a:spcPts val="7434"/>
              </a:lnSpc>
              <a:buFont typeface="Arial"/>
              <a:buChar char="•"/>
            </a:pPr>
            <a:r>
              <a:rPr lang="en-US" sz="531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Engajamento dos estudantes;</a:t>
            </a:r>
          </a:p>
          <a:p>
            <a:pPr marL="1146512" lvl="1" indent="-573256" algn="l">
              <a:lnSpc>
                <a:spcPts val="7434"/>
              </a:lnSpc>
              <a:buFont typeface="Arial"/>
              <a:buChar char="•"/>
            </a:pPr>
            <a:r>
              <a:rPr lang="en-US" sz="531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Trabalha a autoestima dos estudantes;</a:t>
            </a:r>
          </a:p>
          <a:p>
            <a:pPr marL="1146512" lvl="1" indent="-573256" algn="l">
              <a:lnSpc>
                <a:spcPts val="7434"/>
              </a:lnSpc>
              <a:buFont typeface="Arial"/>
              <a:buChar char="•"/>
            </a:pPr>
            <a:r>
              <a:rPr lang="en-US" sz="531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Proporciona a troca entre os alunos.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513" t="-22170" r="-5092" b="-5362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1402480"/>
            <a:ext cx="16689229" cy="7339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04"/>
              </a:lnSpc>
            </a:pPr>
            <a:endParaRPr/>
          </a:p>
          <a:p>
            <a:pPr algn="l">
              <a:lnSpc>
                <a:spcPts val="9704"/>
              </a:lnSpc>
            </a:pPr>
            <a:endParaRPr/>
          </a:p>
          <a:p>
            <a:pPr marL="1496509" lvl="1" indent="-748255" algn="l">
              <a:lnSpc>
                <a:spcPts val="9704"/>
              </a:lnSpc>
              <a:buFont typeface="Arial"/>
              <a:buChar char="•"/>
            </a:pPr>
            <a:r>
              <a:rPr lang="en-US" sz="6931">
                <a:solidFill>
                  <a:srgbClr val="FFFFFF"/>
                </a:solidFill>
                <a:latin typeface="Hero Bold"/>
                <a:ea typeface="Hero Bold"/>
                <a:cs typeface="Hero Bold"/>
                <a:sym typeface="Hero Bold"/>
              </a:rPr>
              <a:t>planejar uma aula de exercícios;</a:t>
            </a:r>
          </a:p>
          <a:p>
            <a:pPr marL="1496509" lvl="1" indent="-748255" algn="l">
              <a:lnSpc>
                <a:spcPts val="9704"/>
              </a:lnSpc>
              <a:buFont typeface="Arial"/>
              <a:buChar char="•"/>
            </a:pPr>
            <a:r>
              <a:rPr lang="en-US" sz="6931">
                <a:solidFill>
                  <a:srgbClr val="FFFFFF"/>
                </a:solidFill>
                <a:latin typeface="Hero Bold"/>
                <a:ea typeface="Hero Bold"/>
                <a:cs typeface="Hero Bold"/>
                <a:sym typeface="Hero Bold"/>
              </a:rPr>
              <a:t>sortear 10% da turma de forma aleatória para serem os tutores;</a:t>
            </a:r>
          </a:p>
          <a:p>
            <a:pPr algn="l">
              <a:lnSpc>
                <a:spcPts val="9704"/>
              </a:lnSpc>
            </a:pPr>
            <a:endParaRPr lang="en-US" sz="6931">
              <a:solidFill>
                <a:srgbClr val="FFFFFF"/>
              </a:solidFill>
              <a:latin typeface="Hero Bold"/>
              <a:ea typeface="Hero Bold"/>
              <a:cs typeface="Hero Bold"/>
              <a:sym typeface="Hero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644267" y="1160448"/>
            <a:ext cx="7925693" cy="962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23"/>
              </a:lnSpc>
              <a:spcBef>
                <a:spcPct val="0"/>
              </a:spcBef>
            </a:pPr>
            <a:r>
              <a:rPr lang="en-US" sz="5587">
                <a:solidFill>
                  <a:srgbClr val="FFFFFF"/>
                </a:solidFill>
                <a:latin typeface="High Cruiser"/>
                <a:ea typeface="High Cruiser"/>
                <a:cs typeface="High Cruiser"/>
                <a:sym typeface="High Cruiser"/>
              </a:rPr>
              <a:t>Passos para realização: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513" t="-22170" r="-5092" b="-5362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1131873"/>
            <a:ext cx="16689229" cy="9796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04"/>
              </a:lnSpc>
            </a:pPr>
            <a:endParaRPr/>
          </a:p>
          <a:p>
            <a:pPr algn="l">
              <a:lnSpc>
                <a:spcPts val="9704"/>
              </a:lnSpc>
            </a:pPr>
            <a:endParaRPr/>
          </a:p>
          <a:p>
            <a:pPr marL="1496509" lvl="1" indent="-748255" algn="l">
              <a:lnSpc>
                <a:spcPts val="9704"/>
              </a:lnSpc>
              <a:buFont typeface="Arial"/>
              <a:buChar char="•"/>
            </a:pPr>
            <a:r>
              <a:rPr lang="en-US" sz="6931">
                <a:solidFill>
                  <a:srgbClr val="FFFFFF"/>
                </a:solidFill>
                <a:latin typeface="Hero Bold"/>
                <a:ea typeface="Hero Bold"/>
                <a:cs typeface="Hero Bold"/>
                <a:sym typeface="Hero Bold"/>
              </a:rPr>
              <a:t>Disponibilizar para esses alunos das questões e gabarito;</a:t>
            </a:r>
          </a:p>
          <a:p>
            <a:pPr marL="1496509" lvl="1" indent="-748255" algn="l">
              <a:lnSpc>
                <a:spcPts val="9704"/>
              </a:lnSpc>
              <a:buFont typeface="Arial"/>
              <a:buChar char="•"/>
            </a:pPr>
            <a:r>
              <a:rPr lang="en-US" sz="6931">
                <a:solidFill>
                  <a:srgbClr val="FFFFFF"/>
                </a:solidFill>
                <a:latin typeface="Hero Bold"/>
                <a:ea typeface="Hero Bold"/>
                <a:cs typeface="Hero Bold"/>
                <a:sym typeface="Hero Bold"/>
              </a:rPr>
              <a:t>Antes da aula conversar com os tutores;</a:t>
            </a:r>
          </a:p>
          <a:p>
            <a:pPr marL="1496509" lvl="1" indent="-748255" algn="l">
              <a:lnSpc>
                <a:spcPts val="9704"/>
              </a:lnSpc>
              <a:buFont typeface="Arial"/>
              <a:buChar char="•"/>
            </a:pPr>
            <a:endParaRPr lang="en-US" sz="6931">
              <a:solidFill>
                <a:srgbClr val="FFFFFF"/>
              </a:solidFill>
              <a:latin typeface="Hero Bold"/>
              <a:ea typeface="Hero Bold"/>
              <a:cs typeface="Hero Bold"/>
              <a:sym typeface="Hero Bold"/>
            </a:endParaRPr>
          </a:p>
          <a:p>
            <a:pPr algn="l">
              <a:lnSpc>
                <a:spcPts val="9704"/>
              </a:lnSpc>
            </a:pPr>
            <a:endParaRPr lang="en-US" sz="6931">
              <a:solidFill>
                <a:srgbClr val="FFFFFF"/>
              </a:solidFill>
              <a:latin typeface="Hero Bold"/>
              <a:ea typeface="Hero Bold"/>
              <a:cs typeface="Hero Bold"/>
              <a:sym typeface="Hero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644267" y="1160448"/>
            <a:ext cx="7925693" cy="962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23"/>
              </a:lnSpc>
              <a:spcBef>
                <a:spcPct val="0"/>
              </a:spcBef>
            </a:pPr>
            <a:r>
              <a:rPr lang="en-US" sz="5587">
                <a:solidFill>
                  <a:srgbClr val="FFFFFF"/>
                </a:solidFill>
                <a:latin typeface="High Cruiser"/>
                <a:ea typeface="High Cruiser"/>
                <a:cs typeface="High Cruiser"/>
                <a:sym typeface="High Cruiser"/>
              </a:rPr>
              <a:t>Passos para realização: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513" t="-22170" r="-5092" b="-5362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1131873"/>
            <a:ext cx="16689229" cy="6110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04"/>
              </a:lnSpc>
            </a:pPr>
            <a:endParaRPr/>
          </a:p>
          <a:p>
            <a:pPr algn="l">
              <a:lnSpc>
                <a:spcPts val="9704"/>
              </a:lnSpc>
            </a:pPr>
            <a:endParaRPr/>
          </a:p>
          <a:p>
            <a:pPr marL="1496509" lvl="1" indent="-748255" algn="l">
              <a:lnSpc>
                <a:spcPts val="9704"/>
              </a:lnSpc>
              <a:buFont typeface="Arial"/>
              <a:buChar char="•"/>
            </a:pPr>
            <a:r>
              <a:rPr lang="en-US" sz="6931">
                <a:solidFill>
                  <a:srgbClr val="FFFFFF"/>
                </a:solidFill>
                <a:latin typeface="Hero Bold"/>
                <a:ea typeface="Hero Bold"/>
                <a:cs typeface="Hero Bold"/>
                <a:sym typeface="Hero Bold"/>
              </a:rPr>
              <a:t>Aplicação dos exercícios em sala;</a:t>
            </a:r>
          </a:p>
          <a:p>
            <a:pPr marL="1496509" lvl="1" indent="-748255" algn="l">
              <a:lnSpc>
                <a:spcPts val="9704"/>
              </a:lnSpc>
              <a:buFont typeface="Arial"/>
              <a:buChar char="•"/>
            </a:pPr>
            <a:r>
              <a:rPr lang="en-US" sz="6931">
                <a:solidFill>
                  <a:srgbClr val="FFFFFF"/>
                </a:solidFill>
                <a:latin typeface="Hero Bold"/>
                <a:ea typeface="Hero Bold"/>
                <a:cs typeface="Hero Bold"/>
                <a:sym typeface="Hero Bold"/>
              </a:rPr>
              <a:t>Feedback final.</a:t>
            </a:r>
          </a:p>
          <a:p>
            <a:pPr algn="l">
              <a:lnSpc>
                <a:spcPts val="9704"/>
              </a:lnSpc>
            </a:pPr>
            <a:endParaRPr lang="en-US" sz="6931">
              <a:solidFill>
                <a:srgbClr val="FFFFFF"/>
              </a:solidFill>
              <a:latin typeface="Hero Bold"/>
              <a:ea typeface="Hero Bold"/>
              <a:cs typeface="Hero Bold"/>
              <a:sym typeface="Hero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644267" y="1160448"/>
            <a:ext cx="7925693" cy="962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23"/>
              </a:lnSpc>
              <a:spcBef>
                <a:spcPct val="0"/>
              </a:spcBef>
            </a:pPr>
            <a:r>
              <a:rPr lang="en-US" sz="5587">
                <a:solidFill>
                  <a:srgbClr val="FFFFFF"/>
                </a:solidFill>
                <a:latin typeface="High Cruiser"/>
                <a:ea typeface="High Cruiser"/>
                <a:cs typeface="High Cruiser"/>
                <a:sym typeface="High Cruiser"/>
              </a:rPr>
              <a:t>Passos para realização: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831" t="-37004" r="-9007" b="-2045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857250"/>
            <a:ext cx="16230600" cy="1507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275"/>
              </a:lnSpc>
            </a:pPr>
            <a:r>
              <a:rPr lang="en-US" sz="8768">
                <a:solidFill>
                  <a:srgbClr val="FFFFFF"/>
                </a:solidFill>
                <a:latin typeface="Hero Bold"/>
                <a:ea typeface="Hero Bold"/>
                <a:cs typeface="Hero Bold"/>
                <a:sym typeface="Hero Bold"/>
              </a:rPr>
              <a:t>Recapitulando...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14350" y="1254633"/>
            <a:ext cx="17259300" cy="8003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23"/>
              </a:lnSpc>
            </a:pPr>
            <a:r>
              <a:rPr lang="en-US" sz="5099" b="1" spc="-392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Qual é o principal papel dos alunos sorteados como tutores nessa metodologia?</a:t>
            </a:r>
          </a:p>
          <a:p>
            <a:pPr algn="ctr">
              <a:lnSpc>
                <a:spcPts val="6323"/>
              </a:lnSpc>
            </a:pPr>
            <a:endParaRPr lang="en-US" sz="5099" b="1" spc="-392">
              <a:solidFill>
                <a:srgbClr val="00000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algn="ctr">
              <a:lnSpc>
                <a:spcPts val="6323"/>
              </a:lnSpc>
            </a:pPr>
            <a:r>
              <a:rPr lang="en-US" sz="5099" b="1" spc="-392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A) Resolver os exercícios sozinhos e entregar as respostas ao professor.</a:t>
            </a:r>
          </a:p>
          <a:p>
            <a:pPr algn="ctr">
              <a:lnSpc>
                <a:spcPts val="6323"/>
              </a:lnSpc>
            </a:pPr>
            <a:r>
              <a:rPr lang="en-US" sz="5099" b="1" spc="-392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B) Auxiliar os colegas durante a aula, explicando as questões e ajudando na compreensão dos exercícios.</a:t>
            </a:r>
          </a:p>
          <a:p>
            <a:pPr algn="ctr">
              <a:lnSpc>
                <a:spcPts val="6323"/>
              </a:lnSpc>
            </a:pPr>
            <a:r>
              <a:rPr lang="en-US" sz="5099" b="1" spc="-392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C) Aplicar provas e avaliar o desempenho dos demais alunos.</a:t>
            </a:r>
          </a:p>
          <a:p>
            <a:pPr algn="ctr">
              <a:lnSpc>
                <a:spcPts val="6323"/>
              </a:lnSpc>
            </a:pPr>
            <a:r>
              <a:rPr lang="en-US" sz="5099" b="1" spc="-392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D) Substituir o professor na condução da aula e na explicação do conteúdo.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703" b="-9703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196405"/>
            <a:ext cx="15768257" cy="9865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207"/>
              </a:lnSpc>
            </a:pPr>
            <a:r>
              <a:rPr lang="en-US" sz="4199" b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Qual das opções melhor descreve a vantagem dessa metodologia para a aprendizagem dos alunos?</a:t>
            </a:r>
          </a:p>
          <a:p>
            <a:pPr algn="just">
              <a:lnSpc>
                <a:spcPts val="5207"/>
              </a:lnSpc>
            </a:pPr>
            <a:endParaRPr lang="en-US" sz="4199" b="1">
              <a:solidFill>
                <a:srgbClr val="00000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algn="just">
              <a:lnSpc>
                <a:spcPts val="5207"/>
              </a:lnSpc>
            </a:pPr>
            <a:r>
              <a:rPr lang="en-US" sz="4199" b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A) Permite que apenas os tutores aprendam o conteúdo, enquanto os demais alunos apenas copiam as respostas.</a:t>
            </a:r>
          </a:p>
          <a:p>
            <a:pPr algn="just">
              <a:lnSpc>
                <a:spcPts val="5207"/>
              </a:lnSpc>
            </a:pPr>
            <a:endParaRPr lang="en-US" sz="4199" b="1">
              <a:solidFill>
                <a:srgbClr val="00000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algn="just">
              <a:lnSpc>
                <a:spcPts val="5207"/>
              </a:lnSpc>
            </a:pPr>
            <a:r>
              <a:rPr lang="en-US" sz="4199" b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B) Reduz a necessidade de intervenção do professor, tornando os alunos totalmente independentes na aprendizagem.</a:t>
            </a:r>
          </a:p>
          <a:p>
            <a:pPr algn="just">
              <a:lnSpc>
                <a:spcPts val="5207"/>
              </a:lnSpc>
            </a:pPr>
            <a:endParaRPr lang="en-US" sz="4199" b="1">
              <a:solidFill>
                <a:srgbClr val="00000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algn="just">
              <a:lnSpc>
                <a:spcPts val="5207"/>
              </a:lnSpc>
            </a:pPr>
            <a:r>
              <a:rPr lang="en-US" sz="4199" b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C) Incentiva a aprendizagem ativa, já que os tutores reforçam o conteúdo ao ensinar e os demais alunos recebem suporte mais próximo.</a:t>
            </a:r>
          </a:p>
          <a:p>
            <a:pPr algn="just">
              <a:lnSpc>
                <a:spcPts val="5207"/>
              </a:lnSpc>
            </a:pPr>
            <a:endParaRPr lang="en-US" sz="4199" b="1">
              <a:solidFill>
                <a:srgbClr val="00000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algn="just">
              <a:lnSpc>
                <a:spcPts val="5207"/>
              </a:lnSpc>
            </a:pPr>
            <a:r>
              <a:rPr lang="en-US" sz="4199" b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D) Foca apenas na memorização dos exercícios, sem desenvolver a compreensão do conteúdo.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055" b="-9055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463064" y="3600450"/>
            <a:ext cx="15534901" cy="3086100"/>
            <a:chOff x="0" y="0"/>
            <a:chExt cx="4091496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91496" cy="812800"/>
            </a:xfrm>
            <a:custGeom>
              <a:avLst/>
              <a:gdLst/>
              <a:ahLst/>
              <a:cxnLst/>
              <a:rect l="l" t="t" r="r" b="b"/>
              <a:pathLst>
                <a:path w="4091496" h="812800">
                  <a:moveTo>
                    <a:pt x="25416" y="0"/>
                  </a:moveTo>
                  <a:lnTo>
                    <a:pt x="4066080" y="0"/>
                  </a:lnTo>
                  <a:cubicBezTo>
                    <a:pt x="4072821" y="0"/>
                    <a:pt x="4079286" y="2678"/>
                    <a:pt x="4084052" y="7444"/>
                  </a:cubicBezTo>
                  <a:cubicBezTo>
                    <a:pt x="4088819" y="12211"/>
                    <a:pt x="4091496" y="18675"/>
                    <a:pt x="4091496" y="25416"/>
                  </a:cubicBezTo>
                  <a:lnTo>
                    <a:pt x="4091496" y="787384"/>
                  </a:lnTo>
                  <a:cubicBezTo>
                    <a:pt x="4091496" y="794125"/>
                    <a:pt x="4088819" y="800589"/>
                    <a:pt x="4084052" y="805356"/>
                  </a:cubicBezTo>
                  <a:cubicBezTo>
                    <a:pt x="4079286" y="810122"/>
                    <a:pt x="4072821" y="812800"/>
                    <a:pt x="4066080" y="812800"/>
                  </a:cubicBezTo>
                  <a:lnTo>
                    <a:pt x="25416" y="812800"/>
                  </a:lnTo>
                  <a:cubicBezTo>
                    <a:pt x="18675" y="812800"/>
                    <a:pt x="12211" y="810122"/>
                    <a:pt x="7444" y="805356"/>
                  </a:cubicBezTo>
                  <a:cubicBezTo>
                    <a:pt x="2678" y="800589"/>
                    <a:pt x="0" y="794125"/>
                    <a:pt x="0" y="787384"/>
                  </a:cubicBezTo>
                  <a:lnTo>
                    <a:pt x="0" y="25416"/>
                  </a:lnTo>
                  <a:cubicBezTo>
                    <a:pt x="0" y="18675"/>
                    <a:pt x="2678" y="12211"/>
                    <a:pt x="7444" y="7444"/>
                  </a:cubicBezTo>
                  <a:cubicBezTo>
                    <a:pt x="12211" y="2678"/>
                    <a:pt x="18675" y="0"/>
                    <a:pt x="25416" y="0"/>
                  </a:cubicBezTo>
                  <a:close/>
                </a:path>
              </a:pathLst>
            </a:custGeom>
            <a:solidFill>
              <a:srgbClr val="5A7547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091496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671117" y="4577523"/>
            <a:ext cx="14945767" cy="1027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83"/>
              </a:lnSpc>
              <a:spcBef>
                <a:spcPct val="0"/>
              </a:spcBef>
            </a:pPr>
            <a:r>
              <a:rPr lang="en-US" sz="6059">
                <a:solidFill>
                  <a:srgbClr val="000000"/>
                </a:solidFill>
                <a:latin typeface="High Cruiser"/>
                <a:ea typeface="High Cruiser"/>
                <a:cs typeface="High Cruiser"/>
                <a:sym typeface="High Cruiser"/>
              </a:rPr>
              <a:t>WAC - Writhing across the curriculum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174451" y="594581"/>
            <a:ext cx="10021171" cy="1675969"/>
            <a:chOff x="0" y="0"/>
            <a:chExt cx="2639321" cy="44140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639321" cy="441407"/>
            </a:xfrm>
            <a:custGeom>
              <a:avLst/>
              <a:gdLst/>
              <a:ahLst/>
              <a:cxnLst/>
              <a:rect l="l" t="t" r="r" b="b"/>
              <a:pathLst>
                <a:path w="2639321" h="441407">
                  <a:moveTo>
                    <a:pt x="39400" y="0"/>
                  </a:moveTo>
                  <a:lnTo>
                    <a:pt x="2599921" y="0"/>
                  </a:lnTo>
                  <a:cubicBezTo>
                    <a:pt x="2610370" y="0"/>
                    <a:pt x="2620392" y="4151"/>
                    <a:pt x="2627781" y="11540"/>
                  </a:cubicBezTo>
                  <a:cubicBezTo>
                    <a:pt x="2635170" y="18929"/>
                    <a:pt x="2639321" y="28951"/>
                    <a:pt x="2639321" y="39400"/>
                  </a:cubicBezTo>
                  <a:lnTo>
                    <a:pt x="2639321" y="402007"/>
                  </a:lnTo>
                  <a:cubicBezTo>
                    <a:pt x="2639321" y="412457"/>
                    <a:pt x="2635170" y="422478"/>
                    <a:pt x="2627781" y="429867"/>
                  </a:cubicBezTo>
                  <a:cubicBezTo>
                    <a:pt x="2620392" y="437256"/>
                    <a:pt x="2610370" y="441407"/>
                    <a:pt x="2599921" y="441407"/>
                  </a:cubicBezTo>
                  <a:lnTo>
                    <a:pt x="39400" y="441407"/>
                  </a:lnTo>
                  <a:cubicBezTo>
                    <a:pt x="28951" y="441407"/>
                    <a:pt x="18929" y="437256"/>
                    <a:pt x="11540" y="429867"/>
                  </a:cubicBezTo>
                  <a:cubicBezTo>
                    <a:pt x="4151" y="422478"/>
                    <a:pt x="0" y="412457"/>
                    <a:pt x="0" y="402007"/>
                  </a:cubicBezTo>
                  <a:lnTo>
                    <a:pt x="0" y="39400"/>
                  </a:lnTo>
                  <a:cubicBezTo>
                    <a:pt x="0" y="28951"/>
                    <a:pt x="4151" y="18929"/>
                    <a:pt x="11540" y="11540"/>
                  </a:cubicBezTo>
                  <a:cubicBezTo>
                    <a:pt x="18929" y="4151"/>
                    <a:pt x="28951" y="0"/>
                    <a:pt x="39400" y="0"/>
                  </a:cubicBezTo>
                  <a:close/>
                </a:path>
              </a:pathLst>
            </a:custGeom>
            <a:solidFill>
              <a:srgbClr val="205732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114300"/>
              <a:ext cx="2639321" cy="5557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839"/>
                </a:lnSpc>
              </a:pPr>
              <a:r>
                <a:rPr lang="en-US" sz="5599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Escrevendo para </a:t>
              </a:r>
              <a:r>
                <a:rPr lang="en-US" sz="5599" b="1">
                  <a:solidFill>
                    <a:srgbClr val="FBEE0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aprender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723584" y="8014509"/>
            <a:ext cx="10021171" cy="1675969"/>
            <a:chOff x="0" y="0"/>
            <a:chExt cx="2639321" cy="44140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639321" cy="441407"/>
            </a:xfrm>
            <a:custGeom>
              <a:avLst/>
              <a:gdLst/>
              <a:ahLst/>
              <a:cxnLst/>
              <a:rect l="l" t="t" r="r" b="b"/>
              <a:pathLst>
                <a:path w="2639321" h="441407">
                  <a:moveTo>
                    <a:pt x="39400" y="0"/>
                  </a:moveTo>
                  <a:lnTo>
                    <a:pt x="2599921" y="0"/>
                  </a:lnTo>
                  <a:cubicBezTo>
                    <a:pt x="2610370" y="0"/>
                    <a:pt x="2620392" y="4151"/>
                    <a:pt x="2627781" y="11540"/>
                  </a:cubicBezTo>
                  <a:cubicBezTo>
                    <a:pt x="2635170" y="18929"/>
                    <a:pt x="2639321" y="28951"/>
                    <a:pt x="2639321" y="39400"/>
                  </a:cubicBezTo>
                  <a:lnTo>
                    <a:pt x="2639321" y="402007"/>
                  </a:lnTo>
                  <a:cubicBezTo>
                    <a:pt x="2639321" y="412457"/>
                    <a:pt x="2635170" y="422478"/>
                    <a:pt x="2627781" y="429867"/>
                  </a:cubicBezTo>
                  <a:cubicBezTo>
                    <a:pt x="2620392" y="437256"/>
                    <a:pt x="2610370" y="441407"/>
                    <a:pt x="2599921" y="441407"/>
                  </a:cubicBezTo>
                  <a:lnTo>
                    <a:pt x="39400" y="441407"/>
                  </a:lnTo>
                  <a:cubicBezTo>
                    <a:pt x="28951" y="441407"/>
                    <a:pt x="18929" y="437256"/>
                    <a:pt x="11540" y="429867"/>
                  </a:cubicBezTo>
                  <a:cubicBezTo>
                    <a:pt x="4151" y="422478"/>
                    <a:pt x="0" y="412457"/>
                    <a:pt x="0" y="402007"/>
                  </a:cubicBezTo>
                  <a:lnTo>
                    <a:pt x="0" y="39400"/>
                  </a:lnTo>
                  <a:cubicBezTo>
                    <a:pt x="0" y="28951"/>
                    <a:pt x="4151" y="18929"/>
                    <a:pt x="11540" y="11540"/>
                  </a:cubicBezTo>
                  <a:cubicBezTo>
                    <a:pt x="18929" y="4151"/>
                    <a:pt x="28951" y="0"/>
                    <a:pt x="39400" y="0"/>
                  </a:cubicBezTo>
                  <a:close/>
                </a:path>
              </a:pathLst>
            </a:custGeom>
            <a:solidFill>
              <a:srgbClr val="205732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114300"/>
              <a:ext cx="2639321" cy="5557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839"/>
                </a:lnSpc>
              </a:pPr>
              <a:r>
                <a:rPr lang="en-US" sz="5599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Aprendendo a </a:t>
              </a:r>
              <a:r>
                <a:rPr lang="en-US" sz="5599" b="1">
                  <a:solidFill>
                    <a:srgbClr val="FFD53D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escrever</a:t>
              </a: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807967" y="1407983"/>
            <a:ext cx="3356916" cy="3148179"/>
          </a:xfrm>
          <a:custGeom>
            <a:avLst/>
            <a:gdLst/>
            <a:ahLst/>
            <a:cxnLst/>
            <a:rect l="l" t="t" r="r" b="b"/>
            <a:pathLst>
              <a:path w="3356916" h="3148179">
                <a:moveTo>
                  <a:pt x="0" y="0"/>
                </a:moveTo>
                <a:lnTo>
                  <a:pt x="3356916" y="0"/>
                </a:lnTo>
                <a:lnTo>
                  <a:pt x="3356916" y="3148179"/>
                </a:lnTo>
                <a:lnTo>
                  <a:pt x="0" y="31481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218985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171652" y="2510702"/>
            <a:ext cx="7860824" cy="6536138"/>
          </a:xfrm>
          <a:custGeom>
            <a:avLst/>
            <a:gdLst/>
            <a:ahLst/>
            <a:cxnLst/>
            <a:rect l="l" t="t" r="r" b="b"/>
            <a:pathLst>
              <a:path w="7860824" h="6536138">
                <a:moveTo>
                  <a:pt x="0" y="0"/>
                </a:moveTo>
                <a:lnTo>
                  <a:pt x="7860825" y="0"/>
                </a:lnTo>
                <a:lnTo>
                  <a:pt x="7860825" y="6536139"/>
                </a:lnTo>
                <a:lnTo>
                  <a:pt x="0" y="65361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7819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26076" y="4556162"/>
            <a:ext cx="6520699" cy="2871863"/>
          </a:xfrm>
          <a:custGeom>
            <a:avLst/>
            <a:gdLst/>
            <a:ahLst/>
            <a:cxnLst/>
            <a:rect l="l" t="t" r="r" b="b"/>
            <a:pathLst>
              <a:path w="6520699" h="2871863">
                <a:moveTo>
                  <a:pt x="0" y="0"/>
                </a:moveTo>
                <a:lnTo>
                  <a:pt x="6520699" y="0"/>
                </a:lnTo>
                <a:lnTo>
                  <a:pt x="6520699" y="2871862"/>
                </a:lnTo>
                <a:lnTo>
                  <a:pt x="0" y="28718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9803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160079" y="-142498"/>
            <a:ext cx="3883971" cy="6753478"/>
          </a:xfrm>
          <a:custGeom>
            <a:avLst/>
            <a:gdLst/>
            <a:ahLst/>
            <a:cxnLst/>
            <a:rect l="l" t="t" r="r" b="b"/>
            <a:pathLst>
              <a:path w="3883971" h="6753478">
                <a:moveTo>
                  <a:pt x="0" y="0"/>
                </a:moveTo>
                <a:lnTo>
                  <a:pt x="3883971" y="0"/>
                </a:lnTo>
                <a:lnTo>
                  <a:pt x="3883971" y="6753478"/>
                </a:lnTo>
                <a:lnTo>
                  <a:pt x="0" y="67534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209121"/>
            </a:stretch>
          </a:blipFill>
        </p:spPr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35063" y="2632745"/>
            <a:ext cx="10270784" cy="6445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25"/>
              </a:lnSpc>
            </a:pPr>
            <a:r>
              <a:rPr lang="en-US" sz="7518" b="1" spc="-421">
                <a:solidFill>
                  <a:srgbClr val="E672A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  Leitura;</a:t>
            </a:r>
          </a:p>
          <a:p>
            <a:pPr algn="ctr">
              <a:lnSpc>
                <a:spcPts val="10225"/>
              </a:lnSpc>
            </a:pPr>
            <a:r>
              <a:rPr lang="en-US" sz="7518" b="1" spc="-421">
                <a:solidFill>
                  <a:srgbClr val="E672A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  Discussão;</a:t>
            </a:r>
          </a:p>
          <a:p>
            <a:pPr algn="ctr">
              <a:lnSpc>
                <a:spcPts val="10225"/>
              </a:lnSpc>
            </a:pPr>
            <a:r>
              <a:rPr lang="en-US" sz="7518" b="1" spc="-421">
                <a:solidFill>
                  <a:srgbClr val="E672A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  Produção de texto;</a:t>
            </a:r>
          </a:p>
          <a:p>
            <a:pPr algn="ctr">
              <a:lnSpc>
                <a:spcPts val="10225"/>
              </a:lnSpc>
            </a:pPr>
            <a:r>
              <a:rPr lang="en-US" sz="7518" b="1" spc="-421">
                <a:solidFill>
                  <a:srgbClr val="E672A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  Feedback individual; e</a:t>
            </a:r>
          </a:p>
          <a:p>
            <a:pPr algn="ctr">
              <a:lnSpc>
                <a:spcPts val="10225"/>
              </a:lnSpc>
            </a:pPr>
            <a:r>
              <a:rPr lang="en-US" sz="7518" b="1" spc="-421">
                <a:solidFill>
                  <a:srgbClr val="E672A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  Feedback para a classe.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964843"/>
            <a:ext cx="11620466" cy="1460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37"/>
              </a:lnSpc>
              <a:spcBef>
                <a:spcPct val="0"/>
              </a:spcBef>
            </a:pPr>
            <a:r>
              <a:rPr lang="en-US" sz="542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 WAC POSSUI VARIADAS FORMAS DE APLICAÇÃO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813217" y="936060"/>
            <a:ext cx="13656840" cy="7786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82"/>
              </a:lnSpc>
            </a:pPr>
            <a:r>
              <a:rPr lang="en-US" sz="5368" b="1">
                <a:solidFill>
                  <a:srgbClr val="20573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Formatos</a:t>
            </a:r>
          </a:p>
          <a:p>
            <a:pPr algn="ctr">
              <a:lnSpc>
                <a:spcPts val="5582"/>
              </a:lnSpc>
            </a:pPr>
            <a:endParaRPr lang="en-US" sz="5368" b="1">
              <a:solidFill>
                <a:srgbClr val="205732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marL="1158972" lvl="1" indent="-579486" algn="l">
              <a:lnSpc>
                <a:spcPts val="5582"/>
              </a:lnSpc>
              <a:buFont typeface="Arial"/>
              <a:buChar char="•"/>
            </a:pPr>
            <a:r>
              <a:rPr lang="en-US" sz="5368" b="1">
                <a:solidFill>
                  <a:srgbClr val="20573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Leitura em sala e escrita individual;</a:t>
            </a:r>
          </a:p>
          <a:p>
            <a:pPr algn="l">
              <a:lnSpc>
                <a:spcPts val="5582"/>
              </a:lnSpc>
            </a:pPr>
            <a:endParaRPr lang="en-US" sz="5368" b="1">
              <a:solidFill>
                <a:srgbClr val="205732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marL="1158972" lvl="1" indent="-579486" algn="l">
              <a:lnSpc>
                <a:spcPts val="5582"/>
              </a:lnSpc>
              <a:buFont typeface="Arial"/>
              <a:buChar char="•"/>
            </a:pPr>
            <a:r>
              <a:rPr lang="en-US" sz="5368" b="1">
                <a:solidFill>
                  <a:srgbClr val="20573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Leitura em sala e escrita em equipe;</a:t>
            </a:r>
          </a:p>
          <a:p>
            <a:pPr algn="l">
              <a:lnSpc>
                <a:spcPts val="5582"/>
              </a:lnSpc>
            </a:pPr>
            <a:endParaRPr lang="en-US" sz="5368" b="1">
              <a:solidFill>
                <a:srgbClr val="205732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marL="1158972" lvl="1" indent="-579486" algn="l">
              <a:lnSpc>
                <a:spcPts val="5582"/>
              </a:lnSpc>
              <a:buFont typeface="Arial"/>
              <a:buChar char="•"/>
            </a:pPr>
            <a:r>
              <a:rPr lang="en-US" sz="5368" b="1">
                <a:solidFill>
                  <a:srgbClr val="20573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Leitura em casa e escrita individual;</a:t>
            </a:r>
          </a:p>
          <a:p>
            <a:pPr algn="l">
              <a:lnSpc>
                <a:spcPts val="5582"/>
              </a:lnSpc>
            </a:pPr>
            <a:endParaRPr lang="en-US" sz="5368" b="1">
              <a:solidFill>
                <a:srgbClr val="205732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marL="1158972" lvl="1" indent="-579486" algn="l">
              <a:lnSpc>
                <a:spcPts val="5582"/>
              </a:lnSpc>
              <a:buFont typeface="Arial"/>
              <a:buChar char="•"/>
            </a:pPr>
            <a:r>
              <a:rPr lang="en-US" sz="5368" b="1">
                <a:solidFill>
                  <a:srgbClr val="20573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Leitura em casa e escrita em equipe; e</a:t>
            </a:r>
          </a:p>
          <a:p>
            <a:pPr algn="l">
              <a:lnSpc>
                <a:spcPts val="5582"/>
              </a:lnSpc>
            </a:pPr>
            <a:endParaRPr lang="en-US" sz="5368" b="1">
              <a:solidFill>
                <a:srgbClr val="205732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marL="1158972" lvl="1" indent="-579486" algn="l">
              <a:lnSpc>
                <a:spcPts val="5582"/>
              </a:lnSpc>
              <a:buFont typeface="Arial"/>
              <a:buChar char="•"/>
            </a:pPr>
            <a:r>
              <a:rPr lang="en-US" sz="5368" b="1">
                <a:solidFill>
                  <a:srgbClr val="20573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Reescrita em sala.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740" b="-12740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233958" y="1747796"/>
            <a:ext cx="14533914" cy="7190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41254" lvl="1" indent="-520627" algn="l">
              <a:lnSpc>
                <a:spcPts val="6317"/>
              </a:lnSpc>
              <a:buFont typeface="Arial"/>
              <a:buChar char="•"/>
            </a:pPr>
            <a:r>
              <a:rPr lang="en-US" sz="4822" b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Todos os textos produzidos valem nota;</a:t>
            </a:r>
          </a:p>
          <a:p>
            <a:pPr algn="l">
              <a:lnSpc>
                <a:spcPts val="6317"/>
              </a:lnSpc>
            </a:pPr>
            <a:endParaRPr lang="en-US" sz="4822" b="1">
              <a:solidFill>
                <a:srgbClr val="00000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marL="1041254" lvl="1" indent="-520627" algn="l">
              <a:lnSpc>
                <a:spcPts val="6317"/>
              </a:lnSpc>
              <a:buFont typeface="Arial"/>
              <a:buChar char="•"/>
            </a:pPr>
            <a:r>
              <a:rPr lang="en-US" sz="4822" b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Os textos são manuscritos e redigidos presencialmente SEMPRE;</a:t>
            </a:r>
          </a:p>
          <a:p>
            <a:pPr algn="l">
              <a:lnSpc>
                <a:spcPts val="6317"/>
              </a:lnSpc>
            </a:pPr>
            <a:endParaRPr lang="en-US" sz="4822" b="1">
              <a:solidFill>
                <a:srgbClr val="00000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marL="1041254" lvl="1" indent="-520627" algn="l">
              <a:lnSpc>
                <a:spcPts val="6317"/>
              </a:lnSpc>
              <a:buFont typeface="Arial"/>
              <a:buChar char="•"/>
            </a:pPr>
            <a:r>
              <a:rPr lang="en-US" sz="4822" b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 aluno não poderá utilizar de nenhum dispositivo eletrônico (celular, notebook, etc) na hora da ESCRITA ou REESCRITA do texto;</a:t>
            </a:r>
          </a:p>
          <a:p>
            <a:pPr algn="l">
              <a:lnSpc>
                <a:spcPts val="6317"/>
              </a:lnSpc>
            </a:pPr>
            <a:endParaRPr lang="en-US" sz="4822" b="1">
              <a:solidFill>
                <a:srgbClr val="00000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740" b="-12740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532537" y="2173426"/>
            <a:ext cx="14025342" cy="4104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endParaRPr/>
          </a:p>
          <a:p>
            <a:pPr marL="890128" lvl="1" indent="-445064" algn="l">
              <a:lnSpc>
                <a:spcPts val="5400"/>
              </a:lnSpc>
              <a:buFont typeface="Arial"/>
              <a:buChar char="•"/>
            </a:pPr>
            <a:r>
              <a:rPr lang="en-US" sz="4122" b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Há um código de correção com a possibilidade de uma ESCRITA e uma;</a:t>
            </a:r>
          </a:p>
          <a:p>
            <a:pPr algn="l">
              <a:lnSpc>
                <a:spcPts val="5400"/>
              </a:lnSpc>
            </a:pPr>
            <a:endParaRPr lang="en-US" sz="4122" b="1">
              <a:solidFill>
                <a:srgbClr val="00000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marL="890128" lvl="1" indent="-445064" algn="l">
              <a:lnSpc>
                <a:spcPts val="5400"/>
              </a:lnSpc>
              <a:buFont typeface="Arial"/>
              <a:buChar char="•"/>
            </a:pPr>
            <a:r>
              <a:rPr lang="en-US" sz="4122" b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REESCRITA do mesmo texto. A nota será dada depois da REESCRITA.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047" b="-13730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612779" y="864116"/>
            <a:ext cx="9062442" cy="8819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24"/>
              </a:lnSpc>
              <a:spcBef>
                <a:spcPct val="0"/>
              </a:spcBef>
            </a:pPr>
            <a:r>
              <a:rPr lang="en-US" sz="6370" b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CÓDIGO DE CORREÇÃO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48380" y="2486457"/>
            <a:ext cx="5295620" cy="6924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1. Ortografia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2. Acentuação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3. Pontuação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4. Concordância nominal                  5. Concordância verbal                   6. Regência nominal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7. Regência verbal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8. Crase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9. Coerência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10. Coesão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11. Repetição de palavras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12. Repetição de ideias</a:t>
            </a:r>
          </a:p>
          <a:p>
            <a:pPr algn="l">
              <a:lnSpc>
                <a:spcPts val="4200"/>
              </a:lnSpc>
            </a:pPr>
            <a:endParaRPr lang="en-US" sz="300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938247" y="1503589"/>
            <a:ext cx="5349740" cy="7701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80"/>
              </a:lnSpc>
            </a:pPr>
            <a:endParaRPr/>
          </a:p>
          <a:p>
            <a:pPr algn="l">
              <a:lnSpc>
                <a:spcPts val="4080"/>
              </a:lnSpc>
            </a:pPr>
            <a:r>
              <a:rPr lang="en-US" sz="30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13. Letra legível</a:t>
            </a:r>
          </a:p>
          <a:p>
            <a:pPr algn="l">
              <a:lnSpc>
                <a:spcPts val="4080"/>
              </a:lnSpc>
            </a:pPr>
            <a:r>
              <a:rPr lang="en-US" sz="30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14. Argumentação frágil ou fraca</a:t>
            </a:r>
          </a:p>
          <a:p>
            <a:pPr algn="l">
              <a:lnSpc>
                <a:spcPts val="4080"/>
              </a:lnSpc>
            </a:pPr>
            <a:r>
              <a:rPr lang="en-US" sz="30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15. Linguagem muito coloquial (não representa um texto acadêmico)</a:t>
            </a:r>
          </a:p>
          <a:p>
            <a:pPr algn="l">
              <a:lnSpc>
                <a:spcPts val="4080"/>
              </a:lnSpc>
            </a:pPr>
            <a:r>
              <a:rPr lang="en-US" sz="30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16. Fuga do tema</a:t>
            </a:r>
          </a:p>
          <a:p>
            <a:pPr algn="l">
              <a:lnSpc>
                <a:spcPts val="4080"/>
              </a:lnSpc>
            </a:pPr>
            <a:r>
              <a:rPr lang="en-US" sz="30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17. Palavra dispensável, inadequada ou incorretamente empregada.</a:t>
            </a:r>
          </a:p>
          <a:p>
            <a:pPr algn="l">
              <a:lnSpc>
                <a:spcPts val="4080"/>
              </a:lnSpc>
            </a:pPr>
            <a:r>
              <a:rPr lang="en-US" sz="30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18. Afirmações sem sustentação lógica ou fatual</a:t>
            </a:r>
          </a:p>
          <a:p>
            <a:pPr algn="l">
              <a:lnSpc>
                <a:spcPts val="4080"/>
              </a:lnSpc>
            </a:pPr>
            <a:r>
              <a:rPr lang="en-US" sz="30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19. Separação silábica</a:t>
            </a:r>
          </a:p>
          <a:p>
            <a:pPr algn="l">
              <a:lnSpc>
                <a:spcPts val="4080"/>
              </a:lnSpc>
            </a:pPr>
            <a:r>
              <a:rPr lang="en-US" sz="30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20.Texto incompleto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885496"/>
            <a:ext cx="9165112" cy="6170315"/>
          </a:xfrm>
          <a:custGeom>
            <a:avLst/>
            <a:gdLst/>
            <a:ahLst/>
            <a:cxnLst/>
            <a:rect l="l" t="t" r="r" b="b"/>
            <a:pathLst>
              <a:path w="9165112" h="6170315">
                <a:moveTo>
                  <a:pt x="0" y="0"/>
                </a:moveTo>
                <a:lnTo>
                  <a:pt x="9165112" y="0"/>
                </a:lnTo>
                <a:lnTo>
                  <a:pt x="9165112" y="6170315"/>
                </a:lnTo>
                <a:lnTo>
                  <a:pt x="0" y="61703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005207" y="5999758"/>
            <a:ext cx="8254093" cy="3839682"/>
          </a:xfrm>
          <a:custGeom>
            <a:avLst/>
            <a:gdLst/>
            <a:ahLst/>
            <a:cxnLst/>
            <a:rect l="l" t="t" r="r" b="b"/>
            <a:pathLst>
              <a:path w="8254093" h="3839682">
                <a:moveTo>
                  <a:pt x="0" y="0"/>
                </a:moveTo>
                <a:lnTo>
                  <a:pt x="8254093" y="0"/>
                </a:lnTo>
                <a:lnTo>
                  <a:pt x="8254093" y="3839682"/>
                </a:lnTo>
                <a:lnTo>
                  <a:pt x="0" y="38396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944" b="-794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50777" y="379782"/>
            <a:ext cx="17656799" cy="9527437"/>
            <a:chOff x="0" y="0"/>
            <a:chExt cx="4650350" cy="250928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650350" cy="2509284"/>
            </a:xfrm>
            <a:custGeom>
              <a:avLst/>
              <a:gdLst/>
              <a:ahLst/>
              <a:cxnLst/>
              <a:rect l="l" t="t" r="r" b="b"/>
              <a:pathLst>
                <a:path w="4650350" h="2509284">
                  <a:moveTo>
                    <a:pt x="22362" y="0"/>
                  </a:moveTo>
                  <a:lnTo>
                    <a:pt x="4627988" y="0"/>
                  </a:lnTo>
                  <a:cubicBezTo>
                    <a:pt x="4640338" y="0"/>
                    <a:pt x="4650350" y="10012"/>
                    <a:pt x="4650350" y="22362"/>
                  </a:cubicBezTo>
                  <a:lnTo>
                    <a:pt x="4650350" y="2486922"/>
                  </a:lnTo>
                  <a:cubicBezTo>
                    <a:pt x="4650350" y="2492853"/>
                    <a:pt x="4647994" y="2498541"/>
                    <a:pt x="4643801" y="2502734"/>
                  </a:cubicBezTo>
                  <a:cubicBezTo>
                    <a:pt x="4639607" y="2506928"/>
                    <a:pt x="4633919" y="2509284"/>
                    <a:pt x="4627988" y="2509284"/>
                  </a:cubicBezTo>
                  <a:lnTo>
                    <a:pt x="22362" y="2509284"/>
                  </a:lnTo>
                  <a:cubicBezTo>
                    <a:pt x="16431" y="2509284"/>
                    <a:pt x="10743" y="2506928"/>
                    <a:pt x="6550" y="2502734"/>
                  </a:cubicBezTo>
                  <a:cubicBezTo>
                    <a:pt x="2356" y="2498541"/>
                    <a:pt x="0" y="2492853"/>
                    <a:pt x="0" y="2486922"/>
                  </a:cubicBezTo>
                  <a:lnTo>
                    <a:pt x="0" y="22362"/>
                  </a:lnTo>
                  <a:cubicBezTo>
                    <a:pt x="0" y="16431"/>
                    <a:pt x="2356" y="10743"/>
                    <a:pt x="6550" y="6550"/>
                  </a:cubicBezTo>
                  <a:cubicBezTo>
                    <a:pt x="10743" y="2356"/>
                    <a:pt x="16431" y="0"/>
                    <a:pt x="22362" y="0"/>
                  </a:cubicBezTo>
                  <a:close/>
                </a:path>
              </a:pathLst>
            </a:custGeom>
            <a:solidFill>
              <a:srgbClr val="8BC24A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4650350" cy="25854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5319"/>
                </a:lnSpc>
              </a:pPr>
              <a:r>
                <a:rPr lang="en-US" sz="379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Qual é a principal característica da metodologia Writing Across the Curriculum (WAC)?</a:t>
              </a:r>
            </a:p>
            <a:p>
              <a:pPr algn="l">
                <a:lnSpc>
                  <a:spcPts val="5319"/>
                </a:lnSpc>
              </a:pPr>
              <a:endParaRPr lang="en-US" sz="37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algn="l">
                <a:lnSpc>
                  <a:spcPts val="5319"/>
                </a:lnSpc>
              </a:pPr>
              <a:r>
                <a:rPr lang="en-US" sz="379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A) Foca exclusivamente no ensino da gramática e ortografia, independentemente da disciplina.</a:t>
              </a:r>
            </a:p>
            <a:p>
              <a:pPr algn="l">
                <a:lnSpc>
                  <a:spcPts val="5319"/>
                </a:lnSpc>
              </a:pPr>
              <a:endParaRPr lang="en-US" sz="37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algn="l">
                <a:lnSpc>
                  <a:spcPts val="5319"/>
                </a:lnSpc>
              </a:pPr>
              <a:r>
                <a:rPr lang="en-US" sz="379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B) Utiliza a escrita como ferramenta para aprendizagem em diversas áreas do conhecimento, promovendo o pensamento crítico e a organização das ideias.</a:t>
              </a:r>
            </a:p>
            <a:p>
              <a:pPr algn="l">
                <a:lnSpc>
                  <a:spcPts val="5319"/>
                </a:lnSpc>
              </a:pPr>
              <a:endParaRPr lang="en-US" sz="37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algn="l">
                <a:lnSpc>
                  <a:spcPts val="5319"/>
                </a:lnSpc>
              </a:pPr>
              <a:r>
                <a:rPr lang="en-US" sz="379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C) Restringe o uso da escrita apenas às disciplinas de Língua Portuguesa e Literatura.</a:t>
              </a:r>
            </a:p>
            <a:p>
              <a:pPr algn="l">
                <a:lnSpc>
                  <a:spcPts val="5319"/>
                </a:lnSpc>
              </a:pPr>
              <a:endParaRPr lang="en-US" sz="37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algn="l">
                <a:lnSpc>
                  <a:spcPts val="5319"/>
                </a:lnSpc>
              </a:pPr>
              <a:r>
                <a:rPr lang="en-US" sz="379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D) Prioriza avaliações orais e atividades práticas, minimizando o uso da escrita no processo de ensino.</a:t>
              </a: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3905498"/>
            <a:ext cx="11257301" cy="2352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77"/>
              </a:lnSpc>
            </a:pPr>
            <a:r>
              <a:rPr lang="en-US" sz="6769">
                <a:solidFill>
                  <a:srgbClr val="00000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E aí? Bora fazer uma prova?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0" y="1505198"/>
            <a:ext cx="13199121" cy="7152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461537" lvl="1" indent="-730768" algn="just">
              <a:lnSpc>
                <a:spcPts val="9477"/>
              </a:lnSpc>
              <a:buFont typeface="Arial"/>
              <a:buChar char="•"/>
            </a:pPr>
            <a:r>
              <a:rPr lang="en-US" sz="6769">
                <a:solidFill>
                  <a:srgbClr val="00000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grupos de até 5 pessoas;</a:t>
            </a:r>
          </a:p>
          <a:p>
            <a:pPr marL="1461537" lvl="1" indent="-730768" algn="just">
              <a:lnSpc>
                <a:spcPts val="9477"/>
              </a:lnSpc>
              <a:buFont typeface="Arial"/>
              <a:buChar char="•"/>
            </a:pPr>
            <a:r>
              <a:rPr lang="en-US" sz="6769">
                <a:solidFill>
                  <a:srgbClr val="00000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proibido uso de celular;</a:t>
            </a:r>
          </a:p>
          <a:p>
            <a:pPr marL="1461537" lvl="1" indent="-730768" algn="just">
              <a:lnSpc>
                <a:spcPts val="9477"/>
              </a:lnSpc>
              <a:buFont typeface="Arial"/>
              <a:buChar char="•"/>
            </a:pPr>
            <a:r>
              <a:rPr lang="en-US" sz="6769">
                <a:solidFill>
                  <a:srgbClr val="00000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responder cada questõa juntos;</a:t>
            </a:r>
          </a:p>
          <a:p>
            <a:pPr marL="1461537" lvl="1" indent="-730768" algn="just">
              <a:lnSpc>
                <a:spcPts val="9477"/>
              </a:lnSpc>
              <a:buFont typeface="Arial"/>
              <a:buChar char="•"/>
            </a:pPr>
            <a:r>
              <a:rPr lang="en-US" sz="6769">
                <a:solidFill>
                  <a:srgbClr val="00000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duvidas somente depois de raspar errado.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08574" y="5143500"/>
            <a:ext cx="3173539" cy="4114800"/>
          </a:xfrm>
          <a:custGeom>
            <a:avLst/>
            <a:gdLst/>
            <a:ahLst/>
            <a:cxnLst/>
            <a:rect l="l" t="t" r="r" b="b"/>
            <a:pathLst>
              <a:path w="3173539" h="4114800">
                <a:moveTo>
                  <a:pt x="0" y="0"/>
                </a:moveTo>
                <a:lnTo>
                  <a:pt x="3173540" y="0"/>
                </a:lnTo>
                <a:lnTo>
                  <a:pt x="31735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14105886" y="5143500"/>
            <a:ext cx="3173540" cy="4114800"/>
          </a:xfrm>
          <a:custGeom>
            <a:avLst/>
            <a:gdLst/>
            <a:ahLst/>
            <a:cxnLst/>
            <a:rect l="l" t="t" r="r" b="b"/>
            <a:pathLst>
              <a:path w="3173540" h="4114800">
                <a:moveTo>
                  <a:pt x="3173540" y="0"/>
                </a:moveTo>
                <a:lnTo>
                  <a:pt x="0" y="0"/>
                </a:lnTo>
                <a:lnTo>
                  <a:pt x="0" y="4114800"/>
                </a:lnTo>
                <a:lnTo>
                  <a:pt x="3173540" y="4114800"/>
                </a:lnTo>
                <a:lnTo>
                  <a:pt x="317354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644611" y="8229600"/>
            <a:ext cx="19577223" cy="6611024"/>
          </a:xfrm>
          <a:custGeom>
            <a:avLst/>
            <a:gdLst/>
            <a:ahLst/>
            <a:cxnLst/>
            <a:rect l="l" t="t" r="r" b="b"/>
            <a:pathLst>
              <a:path w="19577223" h="6611024">
                <a:moveTo>
                  <a:pt x="0" y="0"/>
                </a:moveTo>
                <a:lnTo>
                  <a:pt x="19577222" y="0"/>
                </a:lnTo>
                <a:lnTo>
                  <a:pt x="19577222" y="6611024"/>
                </a:lnTo>
                <a:lnTo>
                  <a:pt x="0" y="66110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142" r="-20142" b="-125368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6353167"/>
            <a:ext cx="5190688" cy="4114800"/>
          </a:xfrm>
          <a:custGeom>
            <a:avLst/>
            <a:gdLst/>
            <a:ahLst/>
            <a:cxnLst/>
            <a:rect l="l" t="t" r="r" b="b"/>
            <a:pathLst>
              <a:path w="5190688" h="4114800">
                <a:moveTo>
                  <a:pt x="0" y="0"/>
                </a:moveTo>
                <a:lnTo>
                  <a:pt x="5190688" y="0"/>
                </a:lnTo>
                <a:lnTo>
                  <a:pt x="519068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3097312" y="6353167"/>
            <a:ext cx="5190688" cy="4114800"/>
          </a:xfrm>
          <a:custGeom>
            <a:avLst/>
            <a:gdLst/>
            <a:ahLst/>
            <a:cxnLst/>
            <a:rect l="l" t="t" r="r" b="b"/>
            <a:pathLst>
              <a:path w="5190688" h="4114800">
                <a:moveTo>
                  <a:pt x="5190688" y="0"/>
                </a:moveTo>
                <a:lnTo>
                  <a:pt x="0" y="0"/>
                </a:lnTo>
                <a:lnTo>
                  <a:pt x="0" y="4114800"/>
                </a:lnTo>
                <a:lnTo>
                  <a:pt x="5190688" y="4114800"/>
                </a:lnTo>
                <a:lnTo>
                  <a:pt x="5190688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0"/>
            <a:ext cx="3779115" cy="3311879"/>
          </a:xfrm>
          <a:custGeom>
            <a:avLst/>
            <a:gdLst/>
            <a:ahLst/>
            <a:cxnLst/>
            <a:rect l="l" t="t" r="r" b="b"/>
            <a:pathLst>
              <a:path w="3779115" h="3311879">
                <a:moveTo>
                  <a:pt x="0" y="0"/>
                </a:moveTo>
                <a:lnTo>
                  <a:pt x="3779115" y="0"/>
                </a:lnTo>
                <a:lnTo>
                  <a:pt x="3779115" y="3311879"/>
                </a:lnTo>
                <a:lnTo>
                  <a:pt x="0" y="331187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14508885" y="0"/>
            <a:ext cx="3779115" cy="3311879"/>
          </a:xfrm>
          <a:custGeom>
            <a:avLst/>
            <a:gdLst/>
            <a:ahLst/>
            <a:cxnLst/>
            <a:rect l="l" t="t" r="r" b="b"/>
            <a:pathLst>
              <a:path w="3779115" h="3311879">
                <a:moveTo>
                  <a:pt x="3779115" y="0"/>
                </a:moveTo>
                <a:lnTo>
                  <a:pt x="0" y="0"/>
                </a:lnTo>
                <a:lnTo>
                  <a:pt x="0" y="3311879"/>
                </a:lnTo>
                <a:lnTo>
                  <a:pt x="3779115" y="3311879"/>
                </a:lnTo>
                <a:lnTo>
                  <a:pt x="3779115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458965" y="1202984"/>
            <a:ext cx="1463446" cy="1300638"/>
          </a:xfrm>
          <a:custGeom>
            <a:avLst/>
            <a:gdLst/>
            <a:ahLst/>
            <a:cxnLst/>
            <a:rect l="l" t="t" r="r" b="b"/>
            <a:pathLst>
              <a:path w="1463446" h="1300638">
                <a:moveTo>
                  <a:pt x="0" y="0"/>
                </a:moveTo>
                <a:lnTo>
                  <a:pt x="1463446" y="0"/>
                </a:lnTo>
                <a:lnTo>
                  <a:pt x="1463446" y="1300638"/>
                </a:lnTo>
                <a:lnTo>
                  <a:pt x="0" y="130063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4331318" y="6611832"/>
            <a:ext cx="9222365" cy="2173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734"/>
              </a:lnSpc>
              <a:spcBef>
                <a:spcPct val="0"/>
              </a:spcBef>
            </a:pPr>
            <a:r>
              <a:rPr lang="en-US" sz="12667">
                <a:solidFill>
                  <a:srgbClr val="000000"/>
                </a:solidFill>
                <a:latin typeface="High Cruiser"/>
                <a:ea typeface="High Cruiser"/>
                <a:cs typeface="High Cruiser"/>
                <a:sym typeface="High Cruiser"/>
              </a:rPr>
              <a:t>Obrigada!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85841" y="8970717"/>
            <a:ext cx="4907744" cy="1044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87"/>
              </a:lnSpc>
              <a:spcBef>
                <a:spcPct val="0"/>
              </a:spcBef>
            </a:pPr>
            <a:r>
              <a:rPr lang="en-US" sz="6134">
                <a:solidFill>
                  <a:srgbClr val="000000"/>
                </a:solidFill>
                <a:latin typeface="Caveat Brush"/>
                <a:ea typeface="Caveat Brush"/>
                <a:cs typeface="Caveat Brush"/>
                <a:sym typeface="Caveat Brush"/>
              </a:rPr>
              <a:t>@mariliarios2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5545495" y="65471"/>
            <a:ext cx="6794010" cy="6794010"/>
            <a:chOff x="0" y="0"/>
            <a:chExt cx="9058680" cy="905868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058680" cy="9058680"/>
            </a:xfrm>
            <a:custGeom>
              <a:avLst/>
              <a:gdLst/>
              <a:ahLst/>
              <a:cxnLst/>
              <a:rect l="l" t="t" r="r" b="b"/>
              <a:pathLst>
                <a:path w="9058680" h="9058680">
                  <a:moveTo>
                    <a:pt x="0" y="0"/>
                  </a:moveTo>
                  <a:lnTo>
                    <a:pt x="9058680" y="0"/>
                  </a:lnTo>
                  <a:lnTo>
                    <a:pt x="9058680" y="9058680"/>
                  </a:lnTo>
                  <a:lnTo>
                    <a:pt x="0" y="90586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1174</Words>
  <Application>Microsoft Office PowerPoint</Application>
  <PresentationFormat>Personalizar</PresentationFormat>
  <Paragraphs>164</Paragraphs>
  <Slides>36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36</vt:i4>
      </vt:variant>
    </vt:vector>
  </HeadingPairs>
  <TitlesOfParts>
    <vt:vector size="48" baseType="lpstr">
      <vt:lpstr>Open Sans Extra Bold</vt:lpstr>
      <vt:lpstr>Glacial Indifference Bold</vt:lpstr>
      <vt:lpstr>Open Sans Bold</vt:lpstr>
      <vt:lpstr>Calibri</vt:lpstr>
      <vt:lpstr>Glacial Indifference</vt:lpstr>
      <vt:lpstr>High Cruiser</vt:lpstr>
      <vt:lpstr>Hero Bold</vt:lpstr>
      <vt:lpstr>League Spartan</vt:lpstr>
      <vt:lpstr>Caveat Brush</vt:lpstr>
      <vt:lpstr>Open Sans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Metodologias ativas grandes grupos - Unifoa</dc:title>
  <dc:creator>Luanara de Azevedo Dutra</dc:creator>
  <cp:lastModifiedBy>Lara Barbosa de Oliveira Prado</cp:lastModifiedBy>
  <cp:revision>6</cp:revision>
  <dcterms:created xsi:type="dcterms:W3CDTF">2006-08-16T00:00:00Z</dcterms:created>
  <dcterms:modified xsi:type="dcterms:W3CDTF">2025-02-05T16:30:27Z</dcterms:modified>
  <dc:identifier>DAGd89ijxps</dc:identifier>
</cp:coreProperties>
</file>